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0"/>
  </p:notesMasterIdLst>
  <p:handoutMasterIdLst>
    <p:handoutMasterId r:id="rId11"/>
  </p:handoutMasterIdLst>
  <p:sldIdLst>
    <p:sldId id="256" r:id="rId3"/>
    <p:sldId id="351" r:id="rId4"/>
    <p:sldId id="358" r:id="rId5"/>
    <p:sldId id="360" r:id="rId6"/>
    <p:sldId id="362" r:id="rId7"/>
    <p:sldId id="363" r:id="rId8"/>
    <p:sldId id="364" r:id="rId9"/>
  </p:sldIdLst>
  <p:sldSz cx="12192000" cy="6858000"/>
  <p:notesSz cx="6807200" cy="9939338"/>
  <p:embeddedFontLst>
    <p:embeddedFont>
      <p:font typeface="Book Antiqua" panose="02040602050305030304" pitchFamily="18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微軟正黑體" panose="020B0604030504040204" pitchFamily="34" charset="-120"/>
      <p:regular r:id="rId20"/>
      <p:bold r:id="rId21"/>
    </p:embeddedFont>
    <p:embeddedFont>
      <p:font typeface="標楷體" panose="03000509000000000000" pitchFamily="65" charset="-12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275">
          <p15:clr>
            <a:srgbClr val="A4A3A4"/>
          </p15:clr>
        </p15:guide>
        <p15:guide id="2" orient="horz" pos="1548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3" roundtripDataSignature="AMtx7mhP8pRPkHo/B8zoVXcKwfXsqopr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0083C4"/>
    <a:srgbClr val="6699FF"/>
    <a:srgbClr val="CC99FF"/>
    <a:srgbClr val="FFF9EE"/>
    <a:srgbClr val="33CCFF"/>
    <a:srgbClr val="93BFB7"/>
    <a:srgbClr val="E24C4B"/>
    <a:srgbClr val="FFCCCC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6400" autoAdjust="0"/>
  </p:normalViewPr>
  <p:slideViewPr>
    <p:cSldViewPr snapToGrid="0">
      <p:cViewPr varScale="1">
        <p:scale>
          <a:sx n="78" d="100"/>
          <a:sy n="78" d="100"/>
        </p:scale>
        <p:origin x="821" y="43"/>
      </p:cViewPr>
      <p:guideLst>
        <p:guide pos="2275"/>
        <p:guide orient="horz" pos="15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10.fntdata"/><Relationship Id="rId63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6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6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2BD4A-0F93-4287-BE9F-99700C2DC769}" type="datetimeFigureOut">
              <a:rPr lang="zh-TW" altLang="en-US" smtClean="0"/>
              <a:t>2025/6/13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D896A-3059-4C5B-97B1-D1169E4E9E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0096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50529" cy="49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5082" y="0"/>
            <a:ext cx="2950529" cy="49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396" cy="391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1814"/>
            <a:ext cx="2950529" cy="49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5082" y="9441814"/>
            <a:ext cx="2950529" cy="49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13695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396" cy="3913425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5803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8980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7066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0493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639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7324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758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0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0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2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2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2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2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2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5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6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6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8"/>
          <p:cNvSpPr txBox="1">
            <a:spLocks noGrp="1"/>
          </p:cNvSpPr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8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6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標題及物件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5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5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2400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標題投影片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5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5" name="Google Shape;25;p5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6" name="Google Shape;26;p5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9349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章節標題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0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0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1" name="Google Shape;31;p6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2" name="Google Shape;32;p6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9574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兩項物件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8" name="Google Shape;38;p6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9" name="Google Shape;39;p6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2795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比對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2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2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2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2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2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7" name="Google Shape;47;p6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8" name="Google Shape;48;p6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1636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只有標題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2" name="Google Shape;52;p6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3" name="Google Shape;53;p6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2784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空白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6" name="Google Shape;56;p6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7" name="Google Shape;57;p6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7146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含標題的內容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5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3" name="Google Shape;63;p6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4" name="Google Shape;64;p6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5267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含標題的圖片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6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6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0" name="Google Shape;70;p6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1" name="Google Shape;71;p6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0434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標題及直排文字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6" name="Google Shape;76;p6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7" name="Google Shape;77;p6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3265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直排標題及文字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8"/>
          <p:cNvSpPr txBox="1">
            <a:spLocks noGrp="1"/>
          </p:cNvSpPr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8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6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2" name="Google Shape;82;p6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3" name="Google Shape;83;p6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278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3" name="Google Shape;13;p5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4" name="Google Shape;14;p5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4540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"/>
          <p:cNvGrpSpPr/>
          <p:nvPr/>
        </p:nvGrpSpPr>
        <p:grpSpPr>
          <a:xfrm>
            <a:off x="-12" y="-11"/>
            <a:ext cx="12192002" cy="6858000"/>
            <a:chOff x="0" y="0"/>
            <a:chExt cx="12192002" cy="6858000"/>
          </a:xfrm>
        </p:grpSpPr>
        <p:pic>
          <p:nvPicPr>
            <p:cNvPr id="89" name="Google Shape;89;p1"/>
            <p:cNvPicPr preferRelativeResize="0"/>
            <p:nvPr/>
          </p:nvPicPr>
          <p:blipFill rotWithShape="1">
            <a:blip r:embed="rId3">
              <a:alphaModFix/>
            </a:blip>
            <a:srcRect t="49257" r="3110" b="6422"/>
            <a:stretch/>
          </p:blipFill>
          <p:spPr>
            <a:xfrm>
              <a:off x="0" y="0"/>
              <a:ext cx="12192002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"/>
            <p:cNvPicPr preferRelativeResize="0"/>
            <p:nvPr/>
          </p:nvPicPr>
          <p:blipFill rotWithShape="1">
            <a:blip r:embed="rId4">
              <a:alphaModFix/>
            </a:blip>
            <a:srcRect l="77042" t="1852" r="6206" b="85778"/>
            <a:stretch/>
          </p:blipFill>
          <p:spPr>
            <a:xfrm rot="10">
              <a:off x="3445414" y="261873"/>
              <a:ext cx="1447123" cy="1382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"/>
            <p:cNvPicPr preferRelativeResize="0"/>
            <p:nvPr/>
          </p:nvPicPr>
          <p:blipFill rotWithShape="1">
            <a:blip r:embed="rId5">
              <a:alphaModFix/>
            </a:blip>
            <a:srcRect l="76460" t="14390" r="6522" b="73057"/>
            <a:stretch/>
          </p:blipFill>
          <p:spPr>
            <a:xfrm>
              <a:off x="5055650" y="178675"/>
              <a:ext cx="1447123" cy="13829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"/>
            <p:cNvPicPr preferRelativeResize="0"/>
            <p:nvPr/>
          </p:nvPicPr>
          <p:blipFill rotWithShape="1">
            <a:blip r:embed="rId6">
              <a:alphaModFix/>
            </a:blip>
            <a:srcRect l="65993" t="16275" r="24360" b="71839"/>
            <a:stretch/>
          </p:blipFill>
          <p:spPr>
            <a:xfrm>
              <a:off x="54293" y="4855169"/>
              <a:ext cx="920109" cy="16053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" name="Google Shape;95;p1"/>
          <p:cNvSpPr txBox="1"/>
          <p:nvPr/>
        </p:nvSpPr>
        <p:spPr>
          <a:xfrm>
            <a:off x="1598571" y="4015483"/>
            <a:ext cx="9325861" cy="18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eaLnBrk="1" hangingPunct="1"/>
            <a:r>
              <a:rPr lang="zh-TW" altLang="en-US" sz="5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國際及兩岸事務暨研究發展處</a:t>
            </a: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0">
            <a:off x="316802" y="261843"/>
            <a:ext cx="1447123" cy="1382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5">
            <a:alphaModFix/>
          </a:blip>
          <a:srcRect l="76460" t="14390" r="6522" b="73057"/>
          <a:stretch/>
        </p:blipFill>
        <p:spPr>
          <a:xfrm>
            <a:off x="1835161" y="178726"/>
            <a:ext cx="1447123" cy="1382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7">
            <a:alphaModFix/>
          </a:blip>
          <a:srcRect l="57723" t="6878" r="23025" b="86340"/>
          <a:stretch/>
        </p:blipFill>
        <p:spPr>
          <a:xfrm>
            <a:off x="10044933" y="90938"/>
            <a:ext cx="1840899" cy="918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/>
          <p:cNvPicPr preferRelativeResize="0"/>
          <p:nvPr/>
        </p:nvPicPr>
        <p:blipFill rotWithShape="1">
          <a:blip r:embed="rId8">
            <a:alphaModFix/>
          </a:blip>
          <a:srcRect l="18609" t="17569" r="20526" b="74765"/>
          <a:stretch/>
        </p:blipFill>
        <p:spPr>
          <a:xfrm>
            <a:off x="860267" y="1917615"/>
            <a:ext cx="10802471" cy="18288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</a:t>
            </a:fld>
            <a:endParaRPr lang="zh-TW" altLang="en-US"/>
          </a:p>
        </p:txBody>
      </p:sp>
      <p:sp>
        <p:nvSpPr>
          <p:cNvPr id="14" name="標題 1"/>
          <p:cNvSpPr txBox="1">
            <a:spLocks/>
          </p:cNvSpPr>
          <p:nvPr/>
        </p:nvSpPr>
        <p:spPr>
          <a:xfrm>
            <a:off x="2242415" y="2092434"/>
            <a:ext cx="9111385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-US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國立臺中教育大學</a:t>
            </a:r>
          </a:p>
        </p:txBody>
      </p:sp>
      <p:sp>
        <p:nvSpPr>
          <p:cNvPr id="15" name="文字方塊 5"/>
          <p:cNvSpPr txBox="1">
            <a:spLocks noChangeArrowheads="1"/>
          </p:cNvSpPr>
          <p:nvPr/>
        </p:nvSpPr>
        <p:spPr bwMode="auto">
          <a:xfrm>
            <a:off x="5910943" y="5148409"/>
            <a:ext cx="544285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報告人：廖處長晨惠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0285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54e3f0182f1b091a_0"/>
          <p:cNvSpPr/>
          <p:nvPr/>
        </p:nvSpPr>
        <p:spPr>
          <a:xfrm>
            <a:off x="409616" y="74295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54e3f0182f1b091a_0"/>
          <p:cNvSpPr txBox="1"/>
          <p:nvPr/>
        </p:nvSpPr>
        <p:spPr>
          <a:xfrm>
            <a:off x="11667460" y="6481567"/>
            <a:ext cx="5244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ook Antiqua"/>
                <a:ea typeface="Book Antiqua"/>
                <a:cs typeface="Book Antiqua"/>
                <a:sym typeface="Book Antiqua"/>
              </a:rPr>
              <a:t>01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9707" y="-1291587"/>
            <a:ext cx="1163951" cy="4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521" t="16275" r="24360" b="77009"/>
          <a:stretch/>
        </p:blipFill>
        <p:spPr>
          <a:xfrm>
            <a:off x="644659" y="5880686"/>
            <a:ext cx="1728201" cy="907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28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905297" y="377850"/>
            <a:ext cx="402197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外國學生現況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19" name="文字方塊 4"/>
          <p:cNvSpPr txBox="1">
            <a:spLocks noChangeArrowheads="1"/>
          </p:cNvSpPr>
          <p:nvPr/>
        </p:nvSpPr>
        <p:spPr bwMode="auto">
          <a:xfrm>
            <a:off x="1224642" y="1026395"/>
            <a:ext cx="99388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國籍分布圖                           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製表日期：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</a:p>
        </p:txBody>
      </p:sp>
      <p:graphicFrame>
        <p:nvGraphicFramePr>
          <p:cNvPr id="21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1671204"/>
              </p:ext>
            </p:extLst>
          </p:nvPr>
        </p:nvGraphicFramePr>
        <p:xfrm>
          <a:off x="1224642" y="1530573"/>
          <a:ext cx="9938845" cy="485172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987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7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77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77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77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862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國  籍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學士班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碩士班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博士班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總      計</a:t>
                      </a:r>
                    </a:p>
                  </a:txBody>
                  <a:tcPr marT="45690" marB="456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越南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馬來西亞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蒙古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42463878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泰國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35771774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宏都拉斯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39601107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韓國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0330043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俄羅斯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印尼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菲律賓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土耳其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史瓦帝尼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13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緬甸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7527549"/>
                  </a:ext>
                </a:extLst>
              </a:tr>
              <a:tr h="331346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28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0285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54e3f0182f1b091a_0"/>
          <p:cNvSpPr/>
          <p:nvPr/>
        </p:nvSpPr>
        <p:spPr>
          <a:xfrm>
            <a:off x="409616" y="74295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54e3f0182f1b091a_0"/>
          <p:cNvSpPr txBox="1"/>
          <p:nvPr/>
        </p:nvSpPr>
        <p:spPr>
          <a:xfrm>
            <a:off x="11667460" y="6481567"/>
            <a:ext cx="5244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ook Antiqua"/>
                <a:ea typeface="Book Antiqua"/>
                <a:cs typeface="Book Antiqua"/>
                <a:sym typeface="Book Antiqua"/>
              </a:rPr>
              <a:t>02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9707" y="-1291587"/>
            <a:ext cx="1163951" cy="4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521" t="16275" r="24360" b="77009"/>
          <a:stretch/>
        </p:blipFill>
        <p:spPr>
          <a:xfrm>
            <a:off x="644659" y="5880686"/>
            <a:ext cx="1728201" cy="907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28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2172090" y="358249"/>
            <a:ext cx="402197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僑生現況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19" name="文字方塊 4"/>
          <p:cNvSpPr txBox="1">
            <a:spLocks noChangeArrowheads="1"/>
          </p:cNvSpPr>
          <p:nvPr/>
        </p:nvSpPr>
        <p:spPr bwMode="auto">
          <a:xfrm>
            <a:off x="1224642" y="1026060"/>
            <a:ext cx="99388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國籍分布圖                           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製表日期：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</a:p>
        </p:txBody>
      </p:sp>
      <p:graphicFrame>
        <p:nvGraphicFramePr>
          <p:cNvPr id="21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6532619"/>
              </p:ext>
            </p:extLst>
          </p:nvPr>
        </p:nvGraphicFramePr>
        <p:xfrm>
          <a:off x="1224642" y="1704982"/>
          <a:ext cx="9938845" cy="463260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987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7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77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77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77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710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國  籍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學士班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碩士班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博士班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總      計</a:t>
                      </a:r>
                    </a:p>
                  </a:txBody>
                  <a:tcPr marT="45690" marB="456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829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馬來西亞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829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泰國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829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829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澳門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42463878"/>
                  </a:ext>
                </a:extLst>
              </a:tr>
              <a:tr h="453829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香港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35771774"/>
                  </a:ext>
                </a:extLst>
              </a:tr>
              <a:tr h="453829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印尼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39601107"/>
                  </a:ext>
                </a:extLst>
              </a:tr>
              <a:tr h="453829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越南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0330043"/>
                  </a:ext>
                </a:extLst>
              </a:tr>
              <a:tr h="453829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緬甸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46559296"/>
                  </a:ext>
                </a:extLst>
              </a:tr>
              <a:tr h="484867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888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2" y="0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54e3f0182f1b091a_0"/>
          <p:cNvSpPr/>
          <p:nvPr/>
        </p:nvSpPr>
        <p:spPr>
          <a:xfrm>
            <a:off x="409616" y="74295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54e3f0182f1b091a_0"/>
          <p:cNvSpPr txBox="1"/>
          <p:nvPr/>
        </p:nvSpPr>
        <p:spPr>
          <a:xfrm>
            <a:off x="11667460" y="6481567"/>
            <a:ext cx="5244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ook Antiqua"/>
                <a:ea typeface="Book Antiqua"/>
                <a:cs typeface="Book Antiqua"/>
                <a:sym typeface="Book Antiqua"/>
              </a:rPr>
              <a:t>04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9707" y="-1291587"/>
            <a:ext cx="1163951" cy="4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521" t="16275" r="24360" b="77009"/>
          <a:stretch/>
        </p:blipFill>
        <p:spPr>
          <a:xfrm>
            <a:off x="644659" y="5880686"/>
            <a:ext cx="1728201" cy="907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28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976265" y="344981"/>
            <a:ext cx="595083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本校學生出國交換現況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19" name="文字方塊 4"/>
          <p:cNvSpPr txBox="1">
            <a:spLocks noChangeArrowheads="1"/>
          </p:cNvSpPr>
          <p:nvPr/>
        </p:nvSpPr>
        <p:spPr bwMode="auto">
          <a:xfrm>
            <a:off x="1224642" y="1043298"/>
            <a:ext cx="99388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              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製表日期：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</a:p>
        </p:txBody>
      </p:sp>
      <p:graphicFrame>
        <p:nvGraphicFramePr>
          <p:cNvPr id="21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7348100"/>
              </p:ext>
            </p:extLst>
          </p:nvPr>
        </p:nvGraphicFramePr>
        <p:xfrm>
          <a:off x="1224642" y="1704989"/>
          <a:ext cx="9938844" cy="443646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47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4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93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47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    校</a:t>
                      </a:r>
                    </a:p>
                  </a:txBody>
                  <a:tcPr marL="91437" marR="91437" marT="45723" marB="45723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時間</a:t>
                      </a:r>
                    </a:p>
                  </a:txBody>
                  <a:tcPr marL="91437" marR="91437" marT="45723" marB="45723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</a:p>
                  </a:txBody>
                  <a:tcPr marL="91437" marR="91437" marT="45723" marB="45723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備  註</a:t>
                      </a:r>
                    </a:p>
                  </a:txBody>
                  <a:tcPr marL="91437" marR="91437"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6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大陸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首都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師範大學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  <a:sym typeface="Arial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49" marR="91449" marT="45711" marB="45711"/>
                </a:tc>
                <a:extLst>
                  <a:ext uri="{0D108BD9-81ED-4DB2-BD59-A6C34878D82A}">
                    <a16:rowId xmlns:a16="http://schemas.microsoft.com/office/drawing/2014/main" val="3823949846"/>
                  </a:ext>
                </a:extLst>
              </a:tr>
              <a:tr h="4256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日本大阪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教育大學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  <a:sym typeface="Arial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/1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學年</a:t>
                      </a: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1/2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49" marR="91449" marT="45711" marB="45711"/>
                </a:tc>
                <a:extLst>
                  <a:ext uri="{0D108BD9-81ED-4DB2-BD59-A6C34878D82A}">
                    <a16:rowId xmlns:a16="http://schemas.microsoft.com/office/drawing/2014/main" val="3581455621"/>
                  </a:ext>
                </a:extLst>
              </a:tr>
              <a:tr h="4256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日本東京學藝大學</a:t>
                      </a: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學年</a:t>
                      </a: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49" marR="91449" marT="45711" marB="45711"/>
                </a:tc>
                <a:extLst>
                  <a:ext uri="{0D108BD9-81ED-4DB2-BD59-A6C34878D82A}">
                    <a16:rowId xmlns:a16="http://schemas.microsoft.com/office/drawing/2014/main" val="3464576911"/>
                  </a:ext>
                </a:extLst>
              </a:tr>
              <a:tr h="5024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韓國明知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大學</a:t>
                      </a: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  <a:sym typeface="Arial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1</a:t>
                      </a:r>
                      <a:r>
                        <a:rPr kumimoji="0" lang="zh-TW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學年</a:t>
                      </a: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49" marR="91449" marT="45711" marB="45711"/>
                </a:tc>
                <a:extLst>
                  <a:ext uri="{0D108BD9-81ED-4DB2-BD59-A6C34878D82A}">
                    <a16:rowId xmlns:a16="http://schemas.microsoft.com/office/drawing/2014/main" val="3402165285"/>
                  </a:ext>
                </a:extLst>
              </a:tr>
              <a:tr h="4213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韓國首爾教育大學</a:t>
                      </a: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1</a:t>
                      </a:r>
                      <a:r>
                        <a:rPr kumimoji="0" lang="zh-TW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學年</a:t>
                      </a: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6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21874359"/>
                  </a:ext>
                </a:extLst>
              </a:tr>
              <a:tr h="4213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韓國釜山外國語大學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  <a:sym typeface="Arial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1</a:t>
                      </a:r>
                      <a:r>
                        <a:rPr kumimoji="0" lang="zh-TW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學期</a:t>
                      </a: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2393748"/>
                  </a:ext>
                </a:extLst>
              </a:tr>
              <a:tr h="421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捷克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Newton University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1</a:t>
                      </a:r>
                      <a:r>
                        <a:rPr kumimoji="0" lang="zh-TW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學期</a:t>
                      </a: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50176931"/>
                  </a:ext>
                </a:extLst>
              </a:tr>
              <a:tr h="4213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法國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University of Burgundy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7" marR="91437" marT="45723" marB="45723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4006746"/>
                  </a:ext>
                </a:extLst>
              </a:tr>
              <a:tr h="450204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704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54e3f0182f1b091a_0"/>
          <p:cNvSpPr/>
          <p:nvPr/>
        </p:nvSpPr>
        <p:spPr>
          <a:xfrm>
            <a:off x="409616" y="74295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54e3f0182f1b091a_0"/>
          <p:cNvSpPr txBox="1"/>
          <p:nvPr/>
        </p:nvSpPr>
        <p:spPr>
          <a:xfrm>
            <a:off x="11667460" y="6481567"/>
            <a:ext cx="5244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ook Antiqua"/>
                <a:ea typeface="Book Antiqua"/>
                <a:cs typeface="Book Antiqua"/>
                <a:sym typeface="Book Antiqua"/>
              </a:rPr>
              <a:t>06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9707" y="-1291587"/>
            <a:ext cx="1163951" cy="4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521" t="16275" r="24360" b="77009"/>
          <a:stretch/>
        </p:blipFill>
        <p:spPr>
          <a:xfrm>
            <a:off x="644659" y="5880686"/>
            <a:ext cx="1728201" cy="907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28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976265" y="344981"/>
            <a:ext cx="807486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姊妹校交流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19" name="文字方塊 4"/>
          <p:cNvSpPr txBox="1">
            <a:spLocks noChangeArrowheads="1"/>
          </p:cNvSpPr>
          <p:nvPr/>
        </p:nvSpPr>
        <p:spPr bwMode="auto">
          <a:xfrm>
            <a:off x="1224643" y="1034738"/>
            <a:ext cx="99388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              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製表日期：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</a:p>
        </p:txBody>
      </p:sp>
      <p:graphicFrame>
        <p:nvGraphicFramePr>
          <p:cNvPr id="21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2506549"/>
              </p:ext>
            </p:extLst>
          </p:nvPr>
        </p:nvGraphicFramePr>
        <p:xfrm>
          <a:off x="1224642" y="1704988"/>
          <a:ext cx="9938848" cy="4559633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242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3177776320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360192733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536845186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3923152446"/>
                    </a:ext>
                  </a:extLst>
                </a:gridCol>
              </a:tblGrid>
              <a:tr h="3863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國籍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數量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國籍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數量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國籍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數量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國籍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數量</a:t>
                      </a:r>
                    </a:p>
                  </a:txBody>
                  <a:tcPr marT="45739" marB="457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中國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57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奧地利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印尼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33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紐西蘭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3823949846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日本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蒙古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柬埔寨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捷克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3581455621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韓國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英國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加拿大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拉脫維亞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4021874359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泰國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38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澳大利亞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俄羅斯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菲律賓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4037976527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越南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西班牙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馬來西亞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2516688837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荷蘭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法國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立陶宛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羅馬尼亞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1632393748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印度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7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伊朗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土耳其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3864006746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巴西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芬蘭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孟加拉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1673720201"/>
                  </a:ext>
                </a:extLst>
              </a:tr>
              <a:tr h="486915"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合計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latin typeface="標楷體" pitchFamily="65" charset="-120"/>
                          <a:ea typeface="標楷體" pitchFamily="65" charset="-120"/>
                        </a:rPr>
                        <a:t>262</a:t>
                      </a:r>
                      <a:endParaRPr lang="zh-TW" altLang="en-US" sz="20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02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2" y="-8063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54e3f0182f1b091a_0"/>
          <p:cNvSpPr/>
          <p:nvPr/>
        </p:nvSpPr>
        <p:spPr>
          <a:xfrm>
            <a:off x="409616" y="74295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54e3f0182f1b091a_0"/>
          <p:cNvSpPr txBox="1"/>
          <p:nvPr/>
        </p:nvSpPr>
        <p:spPr>
          <a:xfrm>
            <a:off x="11667460" y="6481567"/>
            <a:ext cx="5244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ook Antiqua"/>
                <a:ea typeface="Book Antiqua"/>
                <a:cs typeface="Book Antiqua"/>
                <a:sym typeface="Book Antiqua"/>
              </a:rPr>
              <a:t>07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9707" y="-1291587"/>
            <a:ext cx="1163951" cy="4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521" t="16275" r="24360" b="77009"/>
          <a:stretch/>
        </p:blipFill>
        <p:spPr>
          <a:xfrm>
            <a:off x="644659" y="5880686"/>
            <a:ext cx="1728201" cy="907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28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976265" y="344981"/>
            <a:ext cx="807486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僑外生統計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19" name="文字方塊 4"/>
          <p:cNvSpPr txBox="1">
            <a:spLocks noChangeArrowheads="1"/>
          </p:cNvSpPr>
          <p:nvPr/>
        </p:nvSpPr>
        <p:spPr bwMode="auto">
          <a:xfrm>
            <a:off x="7887855" y="1060460"/>
            <a:ext cx="32756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製表日期：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</a:p>
        </p:txBody>
      </p:sp>
      <p:sp>
        <p:nvSpPr>
          <p:cNvPr id="20" name="文字方塊 4"/>
          <p:cNvSpPr txBox="1">
            <a:spLocks noChangeArrowheads="1"/>
          </p:cNvSpPr>
          <p:nvPr/>
        </p:nvSpPr>
        <p:spPr bwMode="auto">
          <a:xfrm>
            <a:off x="1105766" y="1072621"/>
            <a:ext cx="55998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學年度第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學期僑外生就讀系所人數統計</a:t>
            </a:r>
          </a:p>
        </p:txBody>
      </p:sp>
      <p:graphicFrame>
        <p:nvGraphicFramePr>
          <p:cNvPr id="24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8755263"/>
              </p:ext>
            </p:extLst>
          </p:nvPr>
        </p:nvGraphicFramePr>
        <p:xfrm>
          <a:off x="1105765" y="1516742"/>
          <a:ext cx="10080001" cy="484711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501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78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78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377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22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22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22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2692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        系</a:t>
                      </a: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外籍生</a:t>
                      </a: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僑生</a:t>
                      </a: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總計</a:t>
                      </a:r>
                      <a:endParaRPr lang="zh-TW" altLang="en-US" sz="105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        系</a:t>
                      </a: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外籍生</a:t>
                      </a: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僑生</a:t>
                      </a: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總計</a:t>
                      </a:r>
                      <a:endParaRPr lang="zh-TW" altLang="en-US" sz="105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6" marR="91436" marT="45708" marB="4570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華語文碩士班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教育學系課程與教學碩士班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語文教育學系博士班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教育學系博士班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音樂學系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特殊教育學系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音樂系碩士班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82971449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特殊教育學系碩士班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國際經營管理碩二甲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(IMBA)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幼兒教育學系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諮商與應用心理學系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幼兒教育學系碩士班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諮商與應用心理學系碩士班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幼兒教育學系早期療育碩士班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區域與社會發展學系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區域與社會發展學系碩士班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臺灣語文學系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教育測驗統計研究所碩士班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教育測驗統計研究所博士班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文化創意產業設計與營運學系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數學教育學系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事業經營碩士班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數學教育學系碩士班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國際企業學系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科學應用與推廣學系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永續觀光暨遊憩管理學位學程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資訊工程學系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美術學系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資訊工程碩士班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美術系碩士班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數位內容科技學系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語文教育學系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數位內容科技學系碩士班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語文教育學系碩士班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221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51117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6031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2" y="12422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54e3f0182f1b091a_0"/>
          <p:cNvSpPr/>
          <p:nvPr/>
        </p:nvSpPr>
        <p:spPr>
          <a:xfrm>
            <a:off x="409616" y="74295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54e3f0182f1b091a_0"/>
          <p:cNvSpPr txBox="1"/>
          <p:nvPr/>
        </p:nvSpPr>
        <p:spPr>
          <a:xfrm>
            <a:off x="11667460" y="6481567"/>
            <a:ext cx="5244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ook Antiqua"/>
                <a:ea typeface="Book Antiqua"/>
                <a:cs typeface="Book Antiqua"/>
                <a:sym typeface="Book Antiqua"/>
              </a:rPr>
              <a:t>08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9707" y="-1291587"/>
            <a:ext cx="1163951" cy="4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521" t="16275" r="24360" b="77009"/>
          <a:stretch/>
        </p:blipFill>
        <p:spPr>
          <a:xfrm>
            <a:off x="644659" y="5880686"/>
            <a:ext cx="1728201" cy="907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28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976265" y="344981"/>
            <a:ext cx="807486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僑外生統計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19" name="文字方塊 4"/>
          <p:cNvSpPr txBox="1">
            <a:spLocks noChangeArrowheads="1"/>
          </p:cNvSpPr>
          <p:nvPr/>
        </p:nvSpPr>
        <p:spPr bwMode="auto">
          <a:xfrm>
            <a:off x="1173716" y="1022755"/>
            <a:ext cx="101073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              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製表日期：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</a:p>
        </p:txBody>
      </p:sp>
      <p:sp>
        <p:nvSpPr>
          <p:cNvPr id="20" name="文字方塊 4"/>
          <p:cNvSpPr txBox="1">
            <a:spLocks noChangeArrowheads="1"/>
          </p:cNvSpPr>
          <p:nvPr/>
        </p:nvSpPr>
        <p:spPr bwMode="auto">
          <a:xfrm>
            <a:off x="1130499" y="1600194"/>
            <a:ext cx="18460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外籍生人數統計</a:t>
            </a: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128449"/>
              </p:ext>
            </p:extLst>
          </p:nvPr>
        </p:nvGraphicFramePr>
        <p:xfrm>
          <a:off x="644659" y="5039150"/>
          <a:ext cx="10923867" cy="117638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567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3215333569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666339764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468562319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447003048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3960202305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297453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000" b="1" i="0" u="none" strike="noStrike" cap="none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就學中</a:t>
                      </a:r>
                      <a:endParaRPr lang="en-US" altLang="zh-TW" sz="1000" b="1" i="0" u="none" strike="noStrike" cap="none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  <a:sym typeface="Arial"/>
                      </a:endParaRPr>
                    </a:p>
                  </a:txBody>
                  <a:tcPr marL="91441" marR="91441" marT="45593" marB="4559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大四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大七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碩一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碩二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碩三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碩四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碩五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碩六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博四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博七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273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僑生</a:t>
                      </a:r>
                    </a:p>
                  </a:txBody>
                  <a:tcPr marL="91441" marR="91441" marT="45593" marB="4559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外籍生</a:t>
                      </a:r>
                    </a:p>
                  </a:txBody>
                  <a:tcPr marL="91441" marR="91441" marT="45593" marB="4559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273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合計</a:t>
                      </a:r>
                    </a:p>
                  </a:txBody>
                  <a:tcPr marL="91441" marR="91441" marT="45593" marB="4559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3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6577780"/>
              </p:ext>
            </p:extLst>
          </p:nvPr>
        </p:nvGraphicFramePr>
        <p:xfrm>
          <a:off x="4443795" y="2394301"/>
          <a:ext cx="2015999" cy="16664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969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6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6605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0" i="0" u="none" strike="noStrike" cap="none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學士班</a:t>
                      </a:r>
                    </a:p>
                  </a:txBody>
                  <a:tcPr marL="91452" marR="91452" marT="45674" marB="45674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104</a:t>
                      </a:r>
                      <a:endParaRPr lang="zh-TW" altLang="en-US" sz="1600" b="0" i="0" u="none" strike="noStrike" cap="none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2" marR="91452" marT="45674" marB="45674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605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0" i="0" u="none" strike="noStrike" cap="none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碩士班</a:t>
                      </a:r>
                    </a:p>
                  </a:txBody>
                  <a:tcPr marL="91452" marR="91452" marT="45674" marB="45674" anchor="b">
                    <a:lnT w="254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9</a:t>
                      </a:r>
                      <a:endParaRPr lang="zh-TW" altLang="en-US" sz="1600" b="0" i="0" u="none" strike="noStrike" cap="none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2" marR="91452" marT="45674" marB="45674" anchor="b">
                    <a:lnT w="254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605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0" i="0" u="none" strike="noStrike" cap="none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博士班</a:t>
                      </a:r>
                    </a:p>
                  </a:txBody>
                  <a:tcPr marL="91452" marR="91452" marT="45674" marB="45674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1</a:t>
                      </a:r>
                      <a:endParaRPr lang="zh-TW" altLang="en-US" sz="1600" b="0" i="0" u="none" strike="noStrike" cap="none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2" marR="91452" marT="45674" marB="45674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605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1" i="0" u="none" strike="noStrike" cap="none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合計</a:t>
                      </a:r>
                    </a:p>
                  </a:txBody>
                  <a:tcPr marL="91452" marR="91452" marT="45674" marB="45674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1" i="0" u="none" strike="noStrike" cap="non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114</a:t>
                      </a:r>
                      <a:endParaRPr lang="zh-TW" altLang="en-US" sz="1600" b="1" i="0" u="none" strike="noStrike" cap="non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2" marR="91452" marT="45674" marB="45674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2" name="表格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210879"/>
              </p:ext>
            </p:extLst>
          </p:nvPr>
        </p:nvGraphicFramePr>
        <p:xfrm>
          <a:off x="8134402" y="2049951"/>
          <a:ext cx="2808287" cy="23551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224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52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各學院總計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外籍生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僑生</a:t>
                      </a:r>
                    </a:p>
                  </a:txBody>
                  <a:tcPr marL="91439" marR="91439" marT="45736" marB="4573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52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教育學院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27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52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人文學院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19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32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52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理學院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52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管理學院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50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48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52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83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114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3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423585"/>
              </p:ext>
            </p:extLst>
          </p:nvPr>
        </p:nvGraphicFramePr>
        <p:xfrm>
          <a:off x="911007" y="2369747"/>
          <a:ext cx="2100318" cy="16909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061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744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0" i="0" u="none" strike="noStrike" cap="none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學士班</a:t>
                      </a:r>
                    </a:p>
                  </a:txBody>
                  <a:tcPr marL="91452" marR="91452" marT="45674" marB="45674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41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44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0" i="0" u="none" strike="noStrike" cap="none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碩士班</a:t>
                      </a:r>
                    </a:p>
                  </a:txBody>
                  <a:tcPr marL="91452" marR="91452" marT="45674" marB="45674" anchor="b">
                    <a:lnT w="254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45</a:t>
                      </a:r>
                    </a:p>
                  </a:txBody>
                  <a:tcPr marL="7620" marR="7620" marT="7620" marB="0" anchor="b">
                    <a:lnT w="254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744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0" i="0" u="none" strike="noStrike" cap="none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博士班</a:t>
                      </a:r>
                    </a:p>
                  </a:txBody>
                  <a:tcPr marL="91452" marR="91452" marT="45674" marB="45674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3</a:t>
                      </a:r>
                    </a:p>
                  </a:txBody>
                  <a:tcPr marL="7620" marR="7620" marT="7620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744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1" i="0" u="none" strike="noStrike" cap="none" dirty="0">
                          <a:solidFill>
                            <a:schemeClr val="lt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合計</a:t>
                      </a:r>
                    </a:p>
                  </a:txBody>
                  <a:tcPr marL="91452" marR="91452" marT="45674" marB="45674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1" i="0" u="none" strike="noStrike" cap="none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89</a:t>
                      </a:r>
                      <a:endParaRPr lang="zh-TW" altLang="en-US" sz="1600" b="1" i="0" u="none" strike="noStrike" cap="none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2" marR="91452" marT="45674" marB="45674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" name="文字方塊 4"/>
          <p:cNvSpPr txBox="1">
            <a:spLocks noChangeArrowheads="1"/>
          </p:cNvSpPr>
          <p:nvPr/>
        </p:nvSpPr>
        <p:spPr bwMode="auto">
          <a:xfrm>
            <a:off x="4592286" y="1600194"/>
            <a:ext cx="17190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僑生人數統計</a:t>
            </a:r>
          </a:p>
        </p:txBody>
      </p:sp>
    </p:spTree>
    <p:extLst>
      <p:ext uri="{BB962C8B-B14F-4D97-AF65-F5344CB8AC3E}">
        <p14:creationId xmlns:p14="http://schemas.microsoft.com/office/powerpoint/2010/main" val="333080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4962</TotalTime>
  <Words>891</Words>
  <Application>Microsoft Office PowerPoint</Application>
  <PresentationFormat>寬螢幕</PresentationFormat>
  <Paragraphs>540</Paragraphs>
  <Slides>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7</vt:i4>
      </vt:variant>
    </vt:vector>
  </HeadingPairs>
  <TitlesOfParts>
    <vt:vector size="15" baseType="lpstr">
      <vt:lpstr>標楷體</vt:lpstr>
      <vt:lpstr>Book Antiqua</vt:lpstr>
      <vt:lpstr>Arial</vt:lpstr>
      <vt:lpstr>Times New Roman</vt:lpstr>
      <vt:lpstr>Calibri</vt:lpstr>
      <vt:lpstr>微軟正黑體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user</cp:lastModifiedBy>
  <cp:revision>338</cp:revision>
  <cp:lastPrinted>2023-10-12T08:28:31Z</cp:lastPrinted>
  <dcterms:created xsi:type="dcterms:W3CDTF">2020-02-10T01:45:07Z</dcterms:created>
  <dcterms:modified xsi:type="dcterms:W3CDTF">2025-06-13T03:49:11Z</dcterms:modified>
</cp:coreProperties>
</file>