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8" r:id="rId3"/>
    <p:sldId id="277" r:id="rId4"/>
    <p:sldId id="257" r:id="rId5"/>
    <p:sldId id="262" r:id="rId6"/>
    <p:sldId id="269" r:id="rId7"/>
    <p:sldId id="270" r:id="rId8"/>
    <p:sldId id="272" r:id="rId9"/>
    <p:sldId id="273" r:id="rId10"/>
    <p:sldId id="274" r:id="rId11"/>
    <p:sldId id="275" r:id="rId12"/>
    <p:sldId id="276" r:id="rId13"/>
    <p:sldId id="260" r:id="rId14"/>
    <p:sldId id="265" r:id="rId15"/>
    <p:sldId id="267" r:id="rId16"/>
    <p:sldId id="266" r:id="rId17"/>
  </p:sldIdLst>
  <p:sldSz cx="9144000" cy="6858000" type="screen4x3"/>
  <p:notesSz cx="9939338" cy="68072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06" autoAdjust="0"/>
  </p:normalViewPr>
  <p:slideViewPr>
    <p:cSldViewPr>
      <p:cViewPr>
        <p:scale>
          <a:sx n="100" d="100"/>
          <a:sy n="100" d="100"/>
        </p:scale>
        <p:origin x="-298" y="119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459DE-941E-4D8C-8087-FBDB4A47D223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54873-AE17-4D83-8699-1613AC4ABA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712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30284" y="0"/>
            <a:ext cx="4306737" cy="3403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4C673-36A6-40F9-BE6F-5732B6A7808B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2012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4399" y="3233447"/>
            <a:ext cx="7950543" cy="30627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30284" y="6465808"/>
            <a:ext cx="4306737" cy="340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8A709-92EF-47CF-B991-9001A40845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1492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8A709-92EF-47CF-B991-9001A40845C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9330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F6B3680-6CF6-4048-ACA3-F5409DFC7353}" type="datetimeFigureOut">
              <a:rPr lang="zh-TW" altLang="en-US" smtClean="0"/>
              <a:pPr/>
              <a:t>2020/9/29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C616F2C-EAC7-4DC7-B73A-1958A26F3A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>
                <a:solidFill>
                  <a:schemeClr val="tx2">
                    <a:lumMod val="50000"/>
                  </a:schemeClr>
                </a:solidFill>
              </a:rPr>
              <a:t>2021-2022</a:t>
            </a: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年</a:t>
            </a:r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</a:rPr>
              <a:t>出國</a:t>
            </a: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交換</a:t>
            </a:r>
            <a:r>
              <a:rPr lang="en-US" altLang="zh-TW" sz="40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altLang="zh-TW" sz="40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校內</a:t>
            </a:r>
            <a:r>
              <a:rPr lang="zh-TW" altLang="en-US" sz="4000" dirty="0">
                <a:solidFill>
                  <a:schemeClr val="tx2">
                    <a:lumMod val="50000"/>
                  </a:schemeClr>
                </a:solidFill>
              </a:rPr>
              <a:t>申請</a:t>
            </a:r>
            <a:r>
              <a:rPr lang="zh-TW" altLang="en-US" sz="4000" dirty="0" smtClean="0">
                <a:solidFill>
                  <a:schemeClr val="tx2">
                    <a:lumMod val="50000"/>
                  </a:schemeClr>
                </a:solidFill>
              </a:rPr>
              <a:t>說明會</a:t>
            </a:r>
            <a:endParaRPr lang="zh-TW" altLang="en-US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201688"/>
          </a:xfrm>
        </p:spPr>
        <p:txBody>
          <a:bodyPr/>
          <a:lstStyle/>
          <a:p>
            <a:r>
              <a:rPr lang="zh-TW" altLang="en-US" sz="2800" dirty="0">
                <a:solidFill>
                  <a:schemeClr val="tx2">
                    <a:lumMod val="50000"/>
                  </a:schemeClr>
                </a:solidFill>
              </a:rPr>
              <a:t>國際及兩岸事務暨研究發展處</a:t>
            </a:r>
            <a:endParaRPr lang="en-US" altLang="zh-TW" sz="2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altLang="zh-TW" sz="2800" dirty="0" smtClean="0">
                <a:solidFill>
                  <a:schemeClr val="tx2">
                    <a:lumMod val="50000"/>
                  </a:schemeClr>
                </a:solidFill>
              </a:rPr>
              <a:t>109</a:t>
            </a:r>
            <a:r>
              <a:rPr lang="zh-TW" altLang="en-US" sz="2800" dirty="0" smtClean="0">
                <a:solidFill>
                  <a:schemeClr val="tx2">
                    <a:lumMod val="50000"/>
                  </a:schemeClr>
                </a:solidFill>
              </a:rPr>
              <a:t>年</a:t>
            </a:r>
            <a:r>
              <a:rPr lang="en-US" altLang="zh-TW" sz="2800" dirty="0">
                <a:solidFill>
                  <a:schemeClr val="tx2">
                    <a:lumMod val="50000"/>
                  </a:schemeClr>
                </a:solidFill>
              </a:rPr>
              <a:t>9</a:t>
            </a:r>
            <a:r>
              <a:rPr lang="zh-TW" altLang="en-US" sz="2800" dirty="0" smtClean="0">
                <a:solidFill>
                  <a:schemeClr val="tx2">
                    <a:lumMod val="50000"/>
                  </a:schemeClr>
                </a:solidFill>
              </a:rPr>
              <a:t>月</a:t>
            </a:r>
            <a:r>
              <a:rPr lang="en-US" altLang="zh-TW" sz="2800" dirty="0" smtClean="0">
                <a:solidFill>
                  <a:schemeClr val="tx2">
                    <a:lumMod val="50000"/>
                  </a:schemeClr>
                </a:solidFill>
              </a:rPr>
              <a:t>30</a:t>
            </a:r>
            <a:r>
              <a:rPr lang="zh-TW" altLang="en-US" sz="2800" dirty="0" smtClean="0">
                <a:solidFill>
                  <a:schemeClr val="tx2">
                    <a:lumMod val="50000"/>
                  </a:schemeClr>
                </a:solidFill>
              </a:rPr>
              <a:t>日</a:t>
            </a:r>
            <a:endParaRPr lang="en-US" altLang="zh-TW" sz="2800" dirty="0">
              <a:solidFill>
                <a:schemeClr val="tx2">
                  <a:lumMod val="50000"/>
                </a:schemeClr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7073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348880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配合教育部學海計畫申請時程，校</a:t>
            </a:r>
            <a:r>
              <a:rPr lang="zh-TW" altLang="en-US" dirty="0" smtClean="0"/>
              <a:t>內</a:t>
            </a:r>
            <a:r>
              <a:rPr lang="zh-TW" altLang="en-US" dirty="0"/>
              <a:t>甄選</a:t>
            </a:r>
            <a:r>
              <a:rPr lang="zh-TW" altLang="en-US" dirty="0" smtClean="0"/>
              <a:t>改</a:t>
            </a:r>
            <a:r>
              <a:rPr lang="zh-TW" altLang="en-US" dirty="0"/>
              <a:t>為</a:t>
            </a:r>
            <a:r>
              <a:rPr lang="en-US" altLang="zh-TW" dirty="0"/>
              <a:t>1</a:t>
            </a:r>
            <a:r>
              <a:rPr lang="zh-TW" altLang="en-US" dirty="0"/>
              <a:t>年辦理一次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每</a:t>
            </a:r>
            <a:r>
              <a:rPr lang="zh-TW" altLang="en-US" dirty="0" smtClean="0"/>
              <a:t>學年第一學期辦理下一學年</a:t>
            </a:r>
            <a:r>
              <a:rPr lang="en-US" altLang="zh-TW" dirty="0" smtClean="0"/>
              <a:t>(</a:t>
            </a:r>
            <a:r>
              <a:rPr lang="zh-TW" altLang="en-US" dirty="0" smtClean="0"/>
              <a:t>含上、下學期</a:t>
            </a:r>
            <a:r>
              <a:rPr lang="en-US" altLang="zh-TW" dirty="0" smtClean="0"/>
              <a:t>)</a:t>
            </a:r>
            <a:r>
              <a:rPr lang="zh-TW" altLang="en-US" dirty="0" smtClean="0"/>
              <a:t>出國交換校內徵選。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倘若交流</a:t>
            </a:r>
            <a:r>
              <a:rPr lang="zh-TW" altLang="en-US" dirty="0" smtClean="0"/>
              <a:t>學校尚有名額，視實際情況辦理第二次徵選。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 smtClean="0"/>
              <a:t>請務必於</a:t>
            </a:r>
            <a:r>
              <a:rPr lang="en-US" altLang="zh-TW" dirty="0" smtClean="0"/>
              <a:t>10</a:t>
            </a:r>
            <a:r>
              <a:rPr lang="zh-TW" altLang="en-US" dirty="0" smtClean="0"/>
              <a:t>月</a:t>
            </a:r>
            <a:r>
              <a:rPr lang="en-US" altLang="zh-TW" dirty="0" smtClean="0"/>
              <a:t>30</a:t>
            </a:r>
            <a:r>
              <a:rPr lang="zh-TW" altLang="en-US" dirty="0" smtClean="0"/>
              <a:t>日</a:t>
            </a:r>
            <a:r>
              <a:rPr lang="en-US" altLang="zh-TW" dirty="0" smtClean="0"/>
              <a:t>(</a:t>
            </a:r>
            <a:r>
              <a:rPr lang="zh-TW" altLang="en-US" dirty="0" smtClean="0"/>
              <a:t>五</a:t>
            </a:r>
            <a:r>
              <a:rPr lang="en-US" altLang="zh-TW" dirty="0" smtClean="0"/>
              <a:t>)</a:t>
            </a:r>
            <a:r>
              <a:rPr lang="zh-TW" altLang="en-US" dirty="0" smtClean="0"/>
              <a:t>前將所有文件備齊，交至國研處辦公室。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tx2">
                    <a:lumMod val="50000"/>
                  </a:schemeClr>
                </a:solidFill>
              </a:rPr>
              <a:t>申請時程</a:t>
            </a:r>
            <a:endParaRPr lang="zh-TW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18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276872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最短一</a:t>
            </a:r>
            <a:r>
              <a:rPr lang="zh-TW" altLang="en-US" dirty="0" smtClean="0"/>
              <a:t>學期，最長不超過一學年。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 smtClean="0"/>
              <a:t>依據交換學生協議及實際交流狀況調整 </a:t>
            </a:r>
            <a:r>
              <a:rPr lang="zh-TW" altLang="en-US" dirty="0"/>
              <a:t>甄</a:t>
            </a:r>
            <a:r>
              <a:rPr lang="zh-TW" altLang="en-US" dirty="0" smtClean="0"/>
              <a:t>選名額。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zh-TW" dirty="0"/>
              <a:t>每人至多能申請</a:t>
            </a:r>
            <a:r>
              <a:rPr lang="en-US" altLang="zh-TW" dirty="0"/>
              <a:t>2</a:t>
            </a:r>
            <a:r>
              <a:rPr lang="zh-TW" altLang="zh-TW" dirty="0"/>
              <a:t>所學校，且不辦理備取生遞補作業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交流學校名單</a:t>
            </a:r>
            <a:r>
              <a:rPr lang="zh-TW" altLang="en-US" dirty="0" smtClean="0"/>
              <a:t>及相關資訊參閱甄選簡章。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簡章上之交流學校</a:t>
            </a:r>
            <a:r>
              <a:rPr lang="zh-TW" altLang="en-US" dirty="0" smtClean="0"/>
              <a:t>為本校常態性交流學校，若有與本校簽署交換學生協議，卻無列在簡章，仍可提出申請，本處會再與交流學校聯繫。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chemeClr val="tx2">
                    <a:lumMod val="50000"/>
                  </a:schemeClr>
                </a:solidFill>
              </a:rPr>
              <a:t>交換期間及名額</a:t>
            </a:r>
            <a:endParaRPr lang="zh-TW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55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276872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本校在學學生皆可提出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申請。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申請時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及出國交流期間務必為在學學生。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60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陸生、僑生及外籍生不得申請交換至其原居住國；臺灣獎學金獲獎生不具申請資格。</a:t>
            </a:r>
            <a:endParaRPr lang="en-US" altLang="zh-TW" sz="26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altLang="zh-TW" sz="26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  <a:p>
            <a:endParaRPr lang="en-US" altLang="zh-TW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2">
                    <a:lumMod val="50000"/>
                  </a:schemeClr>
                </a:solidFill>
              </a:rPr>
              <a:t>申請資格</a:t>
            </a:r>
          </a:p>
        </p:txBody>
      </p:sp>
    </p:spTree>
    <p:extLst>
      <p:ext uri="{BB962C8B-B14F-4D97-AF65-F5344CB8AC3E}">
        <p14:creationId xmlns:p14="http://schemas.microsoft.com/office/powerpoint/2010/main" val="357618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276872"/>
            <a:ext cx="7408333" cy="3450696"/>
          </a:xfrm>
        </p:spPr>
        <p:txBody>
          <a:bodyPr/>
          <a:lstStyle/>
          <a:p>
            <a:r>
              <a:rPr lang="zh-TW" altLang="en-US" sz="2800" b="1" dirty="0">
                <a:latin typeface="+mn-ea"/>
              </a:rPr>
              <a:t>依據</a:t>
            </a:r>
            <a:r>
              <a:rPr lang="zh-TW" altLang="en-US" sz="2800" b="1" dirty="0" smtClean="0">
                <a:latin typeface="+mn-ea"/>
              </a:rPr>
              <a:t>交流學校國別繳交相關語文</a:t>
            </a:r>
            <a:r>
              <a:rPr lang="zh-TW" altLang="en-US" sz="2800" b="1" dirty="0">
                <a:latin typeface="+mn-ea"/>
              </a:rPr>
              <a:t>能力證明</a:t>
            </a:r>
            <a:endParaRPr lang="en-US" altLang="zh-TW" sz="2800" dirty="0">
              <a:latin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日本</a:t>
            </a:r>
            <a:r>
              <a:rPr lang="en-US" altLang="zh-TW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-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日本語能力檢定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N3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以上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韓國</a:t>
            </a:r>
            <a:r>
              <a:rPr lang="en-US" altLang="zh-TW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-</a:t>
            </a: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韓文檢定或英文檢定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歐洲</a:t>
            </a:r>
            <a:r>
              <a:rPr lang="en-US" altLang="zh-TW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-</a:t>
            </a: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英文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檢定相當於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B2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級以上</a:t>
            </a:r>
            <a:endParaRPr lang="en-US" altLang="zh-TW" sz="2800" dirty="0" smtClean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 marL="0" indent="0">
              <a:buNone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 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      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1.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最好含聽、說、讀、寫四部分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pPr marL="0" indent="0">
              <a:buNone/>
            </a:pP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  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     </a:t>
            </a:r>
            <a:r>
              <a:rPr lang="en-US" altLang="zh-TW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2.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為</a:t>
            </a:r>
            <a:r>
              <a:rPr lang="zh-TW" altLang="en-US" sz="2800" dirty="0">
                <a:solidFill>
                  <a:schemeClr val="bg2">
                    <a:lumMod val="10000"/>
                  </a:schemeClr>
                </a:solidFill>
                <a:latin typeface="+mj-ea"/>
              </a:rPr>
              <a:t>托福、雅思及多</a:t>
            </a:r>
            <a:r>
              <a:rPr lang="zh-TW" altLang="en-US" sz="2800" dirty="0" smtClean="0">
                <a:solidFill>
                  <a:schemeClr val="bg2">
                    <a:lumMod val="10000"/>
                  </a:schemeClr>
                </a:solidFill>
                <a:latin typeface="+mj-ea"/>
              </a:rPr>
              <a:t>益等檢定</a:t>
            </a:r>
            <a:endParaRPr lang="en-US" altLang="zh-TW" sz="2800" dirty="0">
              <a:solidFill>
                <a:schemeClr val="bg2">
                  <a:lumMod val="10000"/>
                </a:schemeClr>
              </a:solidFill>
              <a:latin typeface="+mj-ea"/>
            </a:endParaRPr>
          </a:p>
          <a:p>
            <a:endParaRPr lang="en-US" altLang="zh-TW" dirty="0">
              <a:latin typeface="新細明體"/>
              <a:ea typeface="新細明體"/>
            </a:endParaRP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2">
                    <a:lumMod val="50000"/>
                  </a:schemeClr>
                </a:solidFill>
              </a:rPr>
              <a:t>語文能力證明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7791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B1BA47E6-76D8-46E0-85BA-E21AB60FA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2276872"/>
            <a:ext cx="7120301" cy="3450696"/>
          </a:xfrm>
        </p:spPr>
        <p:txBody>
          <a:bodyPr>
            <a:normAutofit/>
          </a:bodyPr>
          <a:lstStyle/>
          <a:p>
            <a:r>
              <a:rPr lang="zh-TW" altLang="en-US" dirty="0"/>
              <a:t>審核標準</a:t>
            </a:r>
            <a:r>
              <a:rPr lang="en-US" altLang="zh-TW" dirty="0" smtClean="0"/>
              <a:t>: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語文成績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學業</a:t>
            </a:r>
            <a:r>
              <a:rPr lang="zh-TW" altLang="en-US" dirty="0" smtClean="0"/>
              <a:t>成績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推薦信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參與</a:t>
            </a:r>
            <a:r>
              <a:rPr lang="zh-TW" altLang="en-US" dirty="0" smtClean="0"/>
              <a:t>活動及競賽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其他</a:t>
            </a:r>
            <a:endParaRPr lang="en-US" altLang="zh-TW" dirty="0"/>
          </a:p>
          <a:p>
            <a:pPr marL="301943" lvl="1" indent="0">
              <a:buNone/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7C15A0A6-C9FF-4E38-B19E-D76A78857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甄選方式</a:t>
            </a:r>
          </a:p>
        </p:txBody>
      </p:sp>
    </p:spTree>
    <p:extLst>
      <p:ext uri="{BB962C8B-B14F-4D97-AF65-F5344CB8AC3E}">
        <p14:creationId xmlns:p14="http://schemas.microsoft.com/office/powerpoint/2010/main" val="1707430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81FA4BA5-D6F4-4978-AEB1-35C4F6532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204864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/>
              <a:t>11</a:t>
            </a:r>
            <a:r>
              <a:rPr lang="zh-TW" altLang="en-US" dirty="0" smtClean="0"/>
              <a:t>月中旬左右於國研處網站公告錄取名單。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繳交出國</a:t>
            </a:r>
            <a:r>
              <a:rPr lang="zh-TW" altLang="en-US" dirty="0" smtClean="0"/>
              <a:t>交換確認單及切結書。</a:t>
            </a:r>
            <a:endParaRPr lang="en-US" altLang="zh-TW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配合交流學校時</a:t>
            </a:r>
            <a:r>
              <a:rPr lang="zh-TW" altLang="en-US" dirty="0" smtClean="0"/>
              <a:t>程填寫交流學校申請文件。</a:t>
            </a:r>
            <a:r>
              <a:rPr lang="zh-TW" altLang="en-US" dirty="0"/>
              <a:t>交流學校依據本校推薦名單審核學生資料，審核通過後，再由本校寄送申請文件至交流學校。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5A3B6F04-98E4-49FD-9C6B-5175539B7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1"/>
                </a:solidFill>
              </a:rPr>
              <a:t>公告錄取名單</a:t>
            </a:r>
          </a:p>
        </p:txBody>
      </p:sp>
    </p:spTree>
    <p:extLst>
      <p:ext uri="{BB962C8B-B14F-4D97-AF65-F5344CB8AC3E}">
        <p14:creationId xmlns:p14="http://schemas.microsoft.com/office/powerpoint/2010/main" val="849088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66E5A048-EFCE-4697-BE7E-EF3F9F894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204864"/>
            <a:ext cx="7408333" cy="3450696"/>
          </a:xfrm>
        </p:spPr>
        <p:txBody>
          <a:bodyPr/>
          <a:lstStyle/>
          <a:p>
            <a:r>
              <a:rPr lang="zh-TW" altLang="en-US" dirty="0"/>
              <a:t>確認錄取並收到申請文件後，交流學校會寄送入學許可至本校，國研處收到文件後，通知學生領取。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025242A4-02AF-4EC8-B235-D7BF4F6A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交流學校入學許可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8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48B0F1D3-4458-4D76-B9C1-AC9C92708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420888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辦理簽證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訂機票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辦理保險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住宿申請及選課</a:t>
            </a:r>
            <a:endParaRPr lang="en-US" altLang="zh-TW" dirty="0"/>
          </a:p>
          <a:p>
            <a:pPr marL="301943" lvl="1" indent="0">
              <a:buNone/>
            </a:pPr>
            <a:r>
              <a:rPr lang="zh-TW" altLang="zh-TW" dirty="0"/>
              <a:t>*</a:t>
            </a:r>
            <a:r>
              <a:rPr lang="zh-TW" altLang="en-US" dirty="0"/>
              <a:t>交換學生必須將航班資訊提供國研處及交流學校，以利交流學校後續接機事宜。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694513B4-C89D-455D-9A40-2F800567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辦理出國相關事宜</a:t>
            </a:r>
          </a:p>
        </p:txBody>
      </p:sp>
    </p:spTree>
    <p:extLst>
      <p:ext uri="{BB962C8B-B14F-4D97-AF65-F5344CB8AC3E}">
        <p14:creationId xmlns:p14="http://schemas.microsoft.com/office/powerpoint/2010/main" val="887820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8C73BD3B-73CB-4A0D-8D93-85BCB7B55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348880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有任何問題，直接與交流學校負責老師反應。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與系所確認修課</a:t>
            </a:r>
            <a:r>
              <a:rPr lang="zh-TW" altLang="en-US" dirty="0" smtClean="0"/>
              <a:t>資料。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提早回國或延長修課時間需向本校核備。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1506B868-549D-45DE-8FB4-03A38DCF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出國研修期間</a:t>
            </a:r>
          </a:p>
        </p:txBody>
      </p:sp>
    </p:spTree>
    <p:extLst>
      <p:ext uri="{BB962C8B-B14F-4D97-AF65-F5344CB8AC3E}">
        <p14:creationId xmlns:p14="http://schemas.microsoft.com/office/powerpoint/2010/main" val="621229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5A2D7BD8-A1E9-47C2-BF3F-6A161804E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348880"/>
            <a:ext cx="7408333" cy="34506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繳交心得</a:t>
            </a:r>
            <a:r>
              <a:rPr lang="zh-TW" altLang="en-US" dirty="0" smtClean="0"/>
              <a:t>報告。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dirty="0"/>
              <a:t>辦理補助款核銷</a:t>
            </a:r>
            <a:r>
              <a:rPr lang="zh-TW" altLang="en-US" dirty="0" smtClean="0"/>
              <a:t>事宜。</a:t>
            </a: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5D2F31AA-A778-433F-BAFE-9A07B2B6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回國後</a:t>
            </a:r>
          </a:p>
        </p:txBody>
      </p:sp>
    </p:spTree>
    <p:extLst>
      <p:ext uri="{BB962C8B-B14F-4D97-AF65-F5344CB8AC3E}">
        <p14:creationId xmlns:p14="http://schemas.microsoft.com/office/powerpoint/2010/main" val="1374629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ACA88485-6713-4682-825D-1CE0E1B6C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44824"/>
            <a:ext cx="8352927" cy="5256584"/>
          </a:xfrm>
        </p:spPr>
        <p:txBody>
          <a:bodyPr>
            <a:normAutofit/>
          </a:bodyPr>
          <a:lstStyle/>
          <a:p>
            <a:r>
              <a:rPr lang="zh-TW" altLang="en-US" dirty="0"/>
              <a:t>出國費用</a:t>
            </a:r>
            <a:r>
              <a:rPr lang="en-US" altLang="zh-TW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日本</a:t>
            </a:r>
            <a:r>
              <a:rPr lang="en-US" altLang="zh-TW" dirty="0"/>
              <a:t>:</a:t>
            </a:r>
            <a:r>
              <a:rPr lang="zh-TW" altLang="en-US" dirty="0"/>
              <a:t>約新台幣</a:t>
            </a:r>
            <a:r>
              <a:rPr lang="en-US" altLang="zh-TW" dirty="0"/>
              <a:t>13-15</a:t>
            </a:r>
            <a:r>
              <a:rPr lang="zh-TW" altLang="en-US" dirty="0"/>
              <a:t>萬元</a:t>
            </a:r>
            <a:r>
              <a:rPr lang="en-US" altLang="zh-TW" dirty="0"/>
              <a:t>(</a:t>
            </a:r>
            <a:r>
              <a:rPr lang="zh-TW" altLang="en-US" dirty="0"/>
              <a:t>含機票、住宿、生活費及雜費等</a:t>
            </a:r>
            <a:r>
              <a:rPr lang="en-US" altLang="zh-TW" dirty="0"/>
              <a:t>)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Ø"/>
            </a:pPr>
            <a:r>
              <a:rPr lang="zh-TW" altLang="en-US" dirty="0"/>
              <a:t>韓國</a:t>
            </a:r>
            <a:r>
              <a:rPr lang="en-US" altLang="zh-TW" dirty="0"/>
              <a:t>:</a:t>
            </a:r>
            <a:r>
              <a:rPr lang="zh-TW" altLang="en-US" dirty="0">
                <a:solidFill>
                  <a:srgbClr val="073E87"/>
                </a:solidFill>
              </a:rPr>
              <a:t>約新台幣</a:t>
            </a:r>
            <a:r>
              <a:rPr lang="en-US" altLang="zh-TW" dirty="0">
                <a:solidFill>
                  <a:srgbClr val="073E87"/>
                </a:solidFill>
              </a:rPr>
              <a:t>10-12</a:t>
            </a:r>
            <a:r>
              <a:rPr lang="zh-TW" altLang="en-US" dirty="0">
                <a:solidFill>
                  <a:srgbClr val="073E87"/>
                </a:solidFill>
              </a:rPr>
              <a:t>萬元</a:t>
            </a:r>
            <a:r>
              <a:rPr lang="en-US" altLang="zh-TW" dirty="0">
                <a:solidFill>
                  <a:srgbClr val="073E87"/>
                </a:solidFill>
              </a:rPr>
              <a:t>(</a:t>
            </a:r>
            <a:r>
              <a:rPr lang="zh-TW" altLang="en-US" dirty="0">
                <a:solidFill>
                  <a:srgbClr val="073E87"/>
                </a:solidFill>
              </a:rPr>
              <a:t>含機票、住宿、生活費及雜費等</a:t>
            </a:r>
            <a:r>
              <a:rPr lang="en-US" altLang="zh-TW" dirty="0">
                <a:solidFill>
                  <a:srgbClr val="073E87"/>
                </a:solidFill>
              </a:rPr>
              <a:t>)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歐洲</a:t>
            </a:r>
            <a:r>
              <a:rPr lang="en-US" altLang="zh-TW" dirty="0"/>
              <a:t>:</a:t>
            </a:r>
            <a:r>
              <a:rPr lang="zh-TW" altLang="en-US" dirty="0"/>
              <a:t>約新台幣</a:t>
            </a:r>
            <a:r>
              <a:rPr lang="en-US" altLang="zh-TW" dirty="0"/>
              <a:t>20-22</a:t>
            </a:r>
            <a:r>
              <a:rPr lang="zh-TW" altLang="en-US" dirty="0"/>
              <a:t>萬元</a:t>
            </a:r>
            <a:r>
              <a:rPr lang="en-US" altLang="zh-TW" dirty="0"/>
              <a:t>(</a:t>
            </a:r>
            <a:r>
              <a:rPr lang="zh-TW" altLang="en-US" dirty="0"/>
              <a:t>含機票、住宿、生活費及雜費等</a:t>
            </a:r>
            <a:r>
              <a:rPr lang="en-US" altLang="zh-TW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大陸</a:t>
            </a:r>
            <a:r>
              <a:rPr lang="en-US" altLang="zh-TW" dirty="0"/>
              <a:t>:</a:t>
            </a:r>
            <a:r>
              <a:rPr lang="zh-TW" altLang="en-US" dirty="0"/>
              <a:t>約新台幣</a:t>
            </a:r>
            <a:r>
              <a:rPr lang="en-US" altLang="zh-TW" dirty="0"/>
              <a:t>8-10</a:t>
            </a:r>
            <a:r>
              <a:rPr lang="zh-TW" altLang="en-US" dirty="0"/>
              <a:t>萬元</a:t>
            </a:r>
            <a:r>
              <a:rPr lang="en-US" altLang="zh-TW" dirty="0"/>
              <a:t>(</a:t>
            </a:r>
            <a:r>
              <a:rPr lang="zh-TW" altLang="en-US" dirty="0"/>
              <a:t>含機票、住宿、生活費及雜費等</a:t>
            </a:r>
            <a:r>
              <a:rPr lang="en-US" altLang="zh-TW" dirty="0"/>
              <a:t>)</a:t>
            </a:r>
          </a:p>
          <a:p>
            <a:pPr marL="301943" lvl="1" indent="0">
              <a:buNone/>
            </a:pPr>
            <a:r>
              <a:rPr lang="zh-TW" altLang="en-US" dirty="0"/>
              <a:t>*以每學期計算，實際金額因個人情況有所不同。</a:t>
            </a:r>
            <a:endParaRPr lang="en-US" altLang="zh-TW" dirty="0"/>
          </a:p>
          <a:p>
            <a:r>
              <a:rPr lang="zh-TW" altLang="en-US" dirty="0"/>
              <a:t>學分抵免</a:t>
            </a:r>
            <a:r>
              <a:rPr lang="en-US" altLang="zh-TW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由系所提出申請。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成績單須為正本、要有分數且須註記及格及不及格之標準。</a:t>
            </a:r>
            <a:endParaRPr lang="en-US" altLang="zh-TW" dirty="0"/>
          </a:p>
          <a:p>
            <a:r>
              <a:rPr lang="zh-TW" altLang="en-US" dirty="0"/>
              <a:t>獎助款核銷</a:t>
            </a:r>
            <a:r>
              <a:rPr lang="en-US" altLang="zh-TW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返校後，一個月內核銷完成。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08153A6D-E462-4161-81DB-81103CA64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溫馨提醒</a:t>
            </a:r>
          </a:p>
        </p:txBody>
      </p:sp>
    </p:spTree>
    <p:extLst>
      <p:ext uri="{BB962C8B-B14F-4D97-AF65-F5344CB8AC3E}">
        <p14:creationId xmlns:p14="http://schemas.microsoft.com/office/powerpoint/2010/main" val="2569758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8916355"/>
              </p:ext>
            </p:extLst>
          </p:nvPr>
        </p:nvGraphicFramePr>
        <p:xfrm>
          <a:off x="395536" y="1628800"/>
          <a:ext cx="8353177" cy="46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8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54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5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560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7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獎學金名稱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學生類別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申請資格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申請期限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獎助金額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98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本校</a:t>
                      </a:r>
                      <a:r>
                        <a:rPr lang="zh-TW" altLang="en-US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出國交換獎學金</a:t>
                      </a:r>
                      <a:endParaRPr lang="zh-TW" sz="1100" kern="100" dirty="0"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大學部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研究所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在學學生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具中華民國國籍，且在臺灣地區設有戶籍之本國學生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3.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學業成績優異之學生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4. 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未曾或未同時領取政府預算所提供累計逾一年以上留學獎助金者。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配合學校交換生甄選時程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補助機票</a:t>
                      </a:r>
                      <a:r>
                        <a:rPr lang="en-US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7</a:t>
                      </a:r>
                      <a:r>
                        <a:rPr lang="zh-TW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折，上限不超過</a:t>
                      </a:r>
                      <a:r>
                        <a:rPr lang="en-US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TW" sz="1100" u="sng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萬元整。</a:t>
                      </a:r>
                      <a:endParaRPr lang="zh-TW" sz="11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53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教育部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 </a:t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學海飛颺及學海惜珠計畫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大學部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研究所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學海飛颺：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申請人須具中華民國國籍，在臺灣地區設有戶籍。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學海惜珠：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申請人須具中華民國籍，在台灣地區設有戶籍，持有地方行政主管機關開立之低收入戶證明者。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每年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月底前國研處會提送向教育部申請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申請人提出學費、生活費及來回機票需求，最高可獲教育部補助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80%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，學校配合獎助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20%</a:t>
                      </a:r>
                      <a:endParaRPr lang="zh-TW" altLang="en-US" sz="1100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65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日本台灣交流協會獎學金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大學部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研究所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1.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在學學生</a:t>
                      </a: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2.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具中華民國國籍，且在臺灣地區設有戶籍之本國學生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3.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學業成績優良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4. 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已獲交流學校錄取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第一期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8-9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月提出申請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第二期：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4-5</a:t>
                      </a:r>
                      <a:r>
                        <a:rPr lang="zh-TW" sz="11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月提出申請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每月</a:t>
                      </a:r>
                      <a:r>
                        <a:rPr lang="en-US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8</a:t>
                      </a:r>
                      <a:r>
                        <a:rPr lang="zh-TW" sz="11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萬日幣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波蘭語課程獎學金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 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 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波蘭語成績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70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分以上或持有任何波蘭語能力證明者優先考量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3. 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經就讀學校推薦者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altLang="zh-TW" sz="11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2-</a:t>
                      </a:r>
                      <a:r>
                        <a:rPr lang="en-US" sz="11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4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月公告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補助課程費及住宿費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bg2">
                    <a:lumMod val="10000"/>
                  </a:schemeClr>
                </a:solidFill>
              </a:rPr>
              <a:t>各類獎學金資訊</a:t>
            </a:r>
            <a:r>
              <a:rPr lang="en-US" altLang="zh-TW" dirty="0">
                <a:solidFill>
                  <a:schemeClr val="bg2">
                    <a:lumMod val="10000"/>
                  </a:schemeClr>
                </a:solidFill>
              </a:rPr>
              <a:t>(1)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999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336285"/>
              </p:ext>
            </p:extLst>
          </p:nvPr>
        </p:nvGraphicFramePr>
        <p:xfrm>
          <a:off x="395538" y="1628800"/>
          <a:ext cx="8352925" cy="4447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5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7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34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05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705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獎學金名稱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學生類別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申請資格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申請期限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獎助金額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045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赴韓國研習韓語文交換獎學金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具中華民國國籍者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在校任一學期韓語成績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75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分以上或能提出韓語能力檢定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級以上通過證明文件者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未曾領取本項獎學金者。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4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月公告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提供免學費、住宿及支給每月韓幣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萬元生活費等，各校待遇不同，依當年度公告為主。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997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赴巴拿馬研習西班牙語文獎學金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具中華民國國籍，且在臺灣地區設有戶籍者。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在校任一學期西語成績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80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分以上或持有任一級西語檢定通過證明者。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3.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經就讀學校推薦者。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11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月至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12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受獎期間每個月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900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美元生活費補助。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教育部提供赴巴經濟艙機票乙張及研習成績達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B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等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含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以上者返程經濟艙機票乙張。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112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赴俄羅斯研習俄語文交換獎學金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國內大學校院在校生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3.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能提出在校俄文修課成績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75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分以上或能提出俄文能力檢定通過證明者；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4.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未曾領取本項獎學金者。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每年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4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1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1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俄方學校提供免費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10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個月課程、學生宿舍等，各校待遇不盡相同。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2.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教育部補助臺俄間往返經濟艙機票乙張及受獎期間每月生活費美金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200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元，惟研習表現不符合規定者，其返程機票款及後</a:t>
                      </a:r>
                      <a:r>
                        <a:rPr lang="en-US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5</a:t>
                      </a:r>
                      <a:r>
                        <a:rPr lang="zh-TW" sz="11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個月生活費，不予補助。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2">
                    <a:lumMod val="10000"/>
                  </a:schemeClr>
                </a:solidFill>
              </a:rPr>
              <a:t>各類獎學金資訊</a:t>
            </a:r>
            <a:r>
              <a:rPr lang="en-US" altLang="zh-TW" dirty="0">
                <a:solidFill>
                  <a:schemeClr val="bg2">
                    <a:lumMod val="10000"/>
                  </a:schemeClr>
                </a:solidFill>
              </a:rPr>
              <a:t>(2)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642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5686437"/>
              </p:ext>
            </p:extLst>
          </p:nvPr>
        </p:nvGraphicFramePr>
        <p:xfrm>
          <a:off x="395536" y="1988840"/>
          <a:ext cx="8352928" cy="3033758"/>
        </p:xfrm>
        <a:graphic>
          <a:graphicData uri="http://schemas.openxmlformats.org/drawingml/2006/table">
            <a:tbl>
              <a:tblPr firstRow="1" firstCol="1" bandRow="1"/>
              <a:tblGrid>
                <a:gridCol w="100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570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獎學金名稱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學生類別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申請資格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申請期限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sz="1100" b="1" kern="100" dirty="0"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/>
                        </a:rPr>
                        <a:t>獎助金額</a:t>
                      </a:r>
                    </a:p>
                  </a:txBody>
                  <a:tcPr marL="65991" marR="65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108</a:t>
                      </a:r>
                      <a:r>
                        <a:rPr 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年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臺灣巴黎南區大學獎學金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1. 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在學學生。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/>
                      </a:r>
                      <a:b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</a:b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2. 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具中華民國國籍，且在臺灣地區設有戶籍之本國學生。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3. 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學業成績優良。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15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日前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學費及生活費。</a:t>
                      </a:r>
                      <a:r>
                        <a:rPr lang="en-US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TW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依據各校獎助實際狀況</a:t>
                      </a:r>
                      <a:r>
                        <a:rPr lang="en-US" sz="1000" kern="100">
                          <a:effectLst/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endParaRPr lang="zh-TW" sz="1200" kern="10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839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10</a:t>
                      </a:r>
                      <a:r>
                        <a:rPr lang="en-US" alt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8</a:t>
                      </a:r>
                      <a:r>
                        <a:rPr 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年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附捷克高等教育進修獎學金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大學部至博士班皆可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1.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具中華民國國籍。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2.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在校任一學期捷克語或英語成績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80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分以上或通過「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CEF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與各項英檢對照表」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(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如附件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)B2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級列之任一項英檢級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/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分數以上者。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3.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以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107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年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10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月前已取得學士學位或同等學歷者為佳，惟大學三年級及四年級生、任教之研究員或教師亦可提出申請。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233045" marR="187325" indent="-205740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4. </a:t>
                      </a:r>
                      <a:r>
                        <a:rPr lang="zh-TW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經就讀學校向本部推薦，未經學校推薦程序之個別申請案，不予受理。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新細明體"/>
                        </a:rPr>
                        <a:t> 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2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7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日前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1.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免學費。</a:t>
                      </a:r>
                      <a:endParaRPr lang="zh-TW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2.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每月</a:t>
                      </a: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9,500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克朗。</a:t>
                      </a:r>
                      <a:endParaRPr lang="zh-TW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9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10</a:t>
                      </a:r>
                      <a:r>
                        <a:rPr lang="en-US" alt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8</a:t>
                      </a:r>
                      <a:r>
                        <a:rPr 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年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教育部歐盟獎學金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000" kern="100">
                          <a:effectLst/>
                          <a:latin typeface="+mj-ea"/>
                          <a:ea typeface="+mj-ea"/>
                          <a:cs typeface="Times New Roman"/>
                        </a:rPr>
                        <a:t>研究所學生</a:t>
                      </a:r>
                      <a:endParaRPr lang="zh-TW" sz="1200" kern="10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在學學生。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具中華民國國籍，且在臺、澎、金、馬地區設有戶籍。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符合</a:t>
                      </a:r>
                      <a:r>
                        <a:rPr lang="en-US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2018-2019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學年「新伊拉斯莫斯計畫」碩士課程獎學金規定之資格。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7</a:t>
                      </a:r>
                      <a:r>
                        <a:rPr lang="zh-TW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月</a:t>
                      </a:r>
                      <a:r>
                        <a:rPr lang="en-US" sz="1000" kern="100" dirty="0" smtClean="0">
                          <a:effectLst/>
                          <a:latin typeface="+mj-ea"/>
                          <a:ea typeface="+mj-ea"/>
                          <a:cs typeface="Times New Roman"/>
                        </a:rPr>
                        <a:t>1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日前</a:t>
                      </a:r>
                      <a:r>
                        <a:rPr lang="en-US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zh-TW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依實際來文公告辦理</a:t>
                      </a:r>
                      <a:r>
                        <a:rPr lang="en-US" sz="1000" kern="100" dirty="0">
                          <a:effectLst/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年，</a:t>
                      </a: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萬</a:t>
                      </a:r>
                      <a:r>
                        <a:rPr lang="en-US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2000</a:t>
                      </a:r>
                      <a:r>
                        <a:rPr lang="zh-TW" sz="10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歐元。</a:t>
                      </a:r>
                      <a:endParaRPr lang="zh-TW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5991" marR="659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2">
                    <a:lumMod val="10000"/>
                  </a:schemeClr>
                </a:solidFill>
              </a:rPr>
              <a:t>各類獎學金資訊</a:t>
            </a:r>
            <a:r>
              <a:rPr lang="en-US" altLang="zh-TW" dirty="0">
                <a:solidFill>
                  <a:schemeClr val="bg2">
                    <a:lumMod val="10000"/>
                  </a:schemeClr>
                </a:solidFill>
              </a:rPr>
              <a:t>(3)</a:t>
            </a:r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381100" y="5085184"/>
            <a:ext cx="669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chemeClr val="tx2"/>
                </a:solidFill>
                <a:latin typeface="新細明體"/>
                <a:ea typeface="新細明體"/>
              </a:rPr>
              <a:t>◎</a:t>
            </a:r>
            <a:r>
              <a:rPr lang="zh-TW" altLang="en-US" sz="1400" dirty="0" smtClean="0">
                <a:solidFill>
                  <a:schemeClr val="tx2"/>
                </a:solidFill>
              </a:rPr>
              <a:t>其餘</a:t>
            </a:r>
            <a:r>
              <a:rPr lang="zh-TW" altLang="en-US" sz="1400" dirty="0">
                <a:solidFill>
                  <a:schemeClr val="tx2"/>
                </a:solidFill>
              </a:rPr>
              <a:t>校外或其他單位獎學金資訊，請隨時至國研處網站查詢。</a:t>
            </a:r>
          </a:p>
        </p:txBody>
      </p:sp>
    </p:spTree>
    <p:extLst>
      <p:ext uri="{BB962C8B-B14F-4D97-AF65-F5344CB8AC3E}">
        <p14:creationId xmlns:p14="http://schemas.microsoft.com/office/powerpoint/2010/main" val="325947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謝 謝 聆 聽</a:t>
            </a:r>
          </a:p>
        </p:txBody>
      </p:sp>
    </p:spTree>
    <p:extLst>
      <p:ext uri="{BB962C8B-B14F-4D97-AF65-F5344CB8AC3E}">
        <p14:creationId xmlns:p14="http://schemas.microsoft.com/office/powerpoint/2010/main" val="203078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579</TotalTime>
  <Words>1326</Words>
  <Application>Microsoft Office PowerPoint</Application>
  <PresentationFormat>如螢幕大小 (4:3)</PresentationFormat>
  <Paragraphs>154</Paragraphs>
  <Slides>16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波形</vt:lpstr>
      <vt:lpstr>2021-2022年出國交換 校內申請說明會</vt:lpstr>
      <vt:lpstr>申請時程</vt:lpstr>
      <vt:lpstr>交換期間及名額</vt:lpstr>
      <vt:lpstr>申請資格</vt:lpstr>
      <vt:lpstr>語文能力證明</vt:lpstr>
      <vt:lpstr>甄選方式</vt:lpstr>
      <vt:lpstr>公告錄取名單</vt:lpstr>
      <vt:lpstr>交流學校入學許可</vt:lpstr>
      <vt:lpstr>辦理出國相關事宜</vt:lpstr>
      <vt:lpstr>出國研修期間</vt:lpstr>
      <vt:lpstr>回國後</vt:lpstr>
      <vt:lpstr>溫馨提醒</vt:lpstr>
      <vt:lpstr>各類獎學金資訊(1)</vt:lpstr>
      <vt:lpstr>各類獎學金資訊(2)</vt:lpstr>
      <vt:lpstr>各類獎學金資訊(3)</vt:lpstr>
      <vt:lpstr>謝 謝 聆 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102年度教育學海計畫說明暨 學生出國心得分享會</dc:title>
  <dc:creator>Ursula</dc:creator>
  <cp:lastModifiedBy>user</cp:lastModifiedBy>
  <cp:revision>53</cp:revision>
  <cp:lastPrinted>2019-09-17T08:22:45Z</cp:lastPrinted>
  <dcterms:created xsi:type="dcterms:W3CDTF">2013-03-10T14:29:19Z</dcterms:created>
  <dcterms:modified xsi:type="dcterms:W3CDTF">2020-09-29T06:03:08Z</dcterms:modified>
</cp:coreProperties>
</file>