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76" r:id="rId4"/>
    <p:sldId id="258" r:id="rId5"/>
    <p:sldId id="274" r:id="rId6"/>
    <p:sldId id="282" r:id="rId7"/>
    <p:sldId id="281" r:id="rId8"/>
    <p:sldId id="277" r:id="rId9"/>
    <p:sldId id="261" r:id="rId10"/>
    <p:sldId id="279" r:id="rId11"/>
    <p:sldId id="267" r:id="rId12"/>
    <p:sldId id="275" r:id="rId1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9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3D5"/>
    <a:srgbClr val="2E3032"/>
    <a:srgbClr val="FCD6C1"/>
    <a:srgbClr val="EDEEE9"/>
    <a:srgbClr val="F9AB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98" autoAdjust="0"/>
    <p:restoredTop sz="94660"/>
  </p:normalViewPr>
  <p:slideViewPr>
    <p:cSldViewPr snapToGrid="0" showGuides="1">
      <p:cViewPr>
        <p:scale>
          <a:sx n="147" d="100"/>
          <a:sy n="147" d="100"/>
        </p:scale>
        <p:origin x="974" y="950"/>
      </p:cViewPr>
      <p:guideLst>
        <p:guide orient="horz" pos="159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49372E-6FE6-442E-9CC4-0C2B48B537AE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F78727-3F8D-4443-A339-1BF1123407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6247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60A66-BF7E-413C-84E6-448F0439E76D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9657D-319D-4FD3-89AD-D2930A2B6C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2282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60A66-BF7E-413C-84E6-448F0439E76D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9657D-319D-4FD3-89AD-D2930A2B6C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317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60A66-BF7E-413C-84E6-448F0439E76D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9657D-319D-4FD3-89AD-D2930A2B6C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9409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60A66-BF7E-413C-84E6-448F0439E76D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9657D-319D-4FD3-89AD-D2930A2B6C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0039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60A66-BF7E-413C-84E6-448F0439E76D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9657D-319D-4FD3-89AD-D2930A2B6C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5284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60A66-BF7E-413C-84E6-448F0439E76D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9657D-319D-4FD3-89AD-D2930A2B6C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4661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60A66-BF7E-413C-84E6-448F0439E76D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9657D-319D-4FD3-89AD-D2930A2B6C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7015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60A66-BF7E-413C-84E6-448F0439E76D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9657D-319D-4FD3-89AD-D2930A2B6C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0146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60A66-BF7E-413C-84E6-448F0439E76D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9657D-319D-4FD3-89AD-D2930A2B6C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4110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60A66-BF7E-413C-84E6-448F0439E76D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9657D-319D-4FD3-89AD-D2930A2B6C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3276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60A66-BF7E-413C-84E6-448F0439E76D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9657D-319D-4FD3-89AD-D2930A2B6C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9952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B60A66-BF7E-413C-84E6-448F0439E76D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19657D-319D-4FD3-89AD-D2930A2B6C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5606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xiongmao">
            <a:extLst>
              <a:ext uri="{FF2B5EF4-FFF2-40B4-BE49-F238E27FC236}">
                <a16:creationId xmlns:a16="http://schemas.microsoft.com/office/drawing/2014/main" xmlns="" id="{554E8AD6-4A70-4F81-8F41-F09060797F65}"/>
              </a:ext>
            </a:extLst>
          </p:cNvPr>
          <p:cNvSpPr/>
          <p:nvPr/>
        </p:nvSpPr>
        <p:spPr>
          <a:xfrm>
            <a:off x="2741509" y="1658934"/>
            <a:ext cx="3644153" cy="1882588"/>
          </a:xfrm>
          <a:prstGeom prst="rect">
            <a:avLst/>
          </a:prstGeom>
          <a:solidFill>
            <a:srgbClr val="FCD6C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93529FF4-C6C1-40AE-AC34-592251A9A88B}"/>
              </a:ext>
            </a:extLst>
          </p:cNvPr>
          <p:cNvSpPr txBox="1"/>
          <p:nvPr/>
        </p:nvSpPr>
        <p:spPr>
          <a:xfrm>
            <a:off x="1709682" y="1925643"/>
            <a:ext cx="57246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dirty="0">
                <a:solidFill>
                  <a:srgbClr val="2E3032"/>
                </a:solidFill>
                <a:latin typeface="+mj-lt"/>
              </a:rPr>
              <a:t>法國交換心得分享</a:t>
            </a: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xmlns="" id="{335F1A63-F67D-47B9-B7DF-5E0843141915}"/>
              </a:ext>
            </a:extLst>
          </p:cNvPr>
          <p:cNvCxnSpPr/>
          <p:nvPr/>
        </p:nvCxnSpPr>
        <p:spPr>
          <a:xfrm>
            <a:off x="3871063" y="2902761"/>
            <a:ext cx="1385047" cy="0"/>
          </a:xfrm>
          <a:prstGeom prst="line">
            <a:avLst/>
          </a:prstGeom>
          <a:ln w="28575">
            <a:solidFill>
              <a:srgbClr val="2E30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>
            <a:extLst>
              <a:ext uri="{FF2B5EF4-FFF2-40B4-BE49-F238E27FC236}">
                <a16:creationId xmlns:a16="http://schemas.microsoft.com/office/drawing/2014/main" xmlns="" id="{CDADE1AA-1807-4208-B871-EE516A9B015B}"/>
              </a:ext>
            </a:extLst>
          </p:cNvPr>
          <p:cNvSpPr txBox="1"/>
          <p:nvPr/>
        </p:nvSpPr>
        <p:spPr>
          <a:xfrm>
            <a:off x="1826898" y="3029074"/>
            <a:ext cx="5449528" cy="349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TW" sz="1400" dirty="0">
                <a:solidFill>
                  <a:srgbClr val="2E3032"/>
                </a:solidFill>
              </a:rPr>
              <a:t>2019.09~2020.03</a:t>
            </a:r>
            <a:endParaRPr lang="en-US" altLang="zh-CN" sz="1400" dirty="0">
              <a:solidFill>
                <a:srgbClr val="2E30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623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07E444EF-188A-4158-91E2-6D05917D6D5E}"/>
              </a:ext>
            </a:extLst>
          </p:cNvPr>
          <p:cNvSpPr/>
          <p:nvPr/>
        </p:nvSpPr>
        <p:spPr>
          <a:xfrm>
            <a:off x="833717" y="0"/>
            <a:ext cx="2366682" cy="5143500"/>
          </a:xfrm>
          <a:prstGeom prst="rect">
            <a:avLst/>
          </a:prstGeom>
          <a:solidFill>
            <a:srgbClr val="FCD6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F8D287C2-BA09-4E7D-93D7-D3F52ED80F76}"/>
              </a:ext>
            </a:extLst>
          </p:cNvPr>
          <p:cNvSpPr txBox="1"/>
          <p:nvPr/>
        </p:nvSpPr>
        <p:spPr>
          <a:xfrm>
            <a:off x="1232227" y="1810433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800" dirty="0">
                <a:solidFill>
                  <a:srgbClr val="2E3032"/>
                </a:solidFill>
                <a:latin typeface="+mj-lt"/>
              </a:rPr>
              <a:t>目錄</a:t>
            </a:r>
            <a:endParaRPr lang="zh-CN" altLang="en-US" sz="4800" dirty="0">
              <a:solidFill>
                <a:srgbClr val="2E3032"/>
              </a:solidFill>
              <a:latin typeface="+mj-lt"/>
            </a:endParaRPr>
          </a:p>
        </p:txBody>
      </p:sp>
      <p:sp>
        <p:nvSpPr>
          <p:cNvPr id="29" name="矩形 28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>
            <a:extLst>
              <a:ext uri="{FF2B5EF4-FFF2-40B4-BE49-F238E27FC236}">
                <a16:creationId xmlns:a16="http://schemas.microsoft.com/office/drawing/2014/main" xmlns="" id="{9C5EF97A-414D-478C-9875-E0BBC3EF37E8}"/>
              </a:ext>
            </a:extLst>
          </p:cNvPr>
          <p:cNvSpPr/>
          <p:nvPr/>
        </p:nvSpPr>
        <p:spPr>
          <a:xfrm>
            <a:off x="4868570" y="979402"/>
            <a:ext cx="20633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rgbClr val="2E3032"/>
                </a:solidFill>
                <a:latin typeface="+mj-ea"/>
                <a:ea typeface="+mj-ea"/>
                <a:sym typeface="+mn-lt"/>
              </a:rPr>
              <a:t>01</a:t>
            </a:r>
            <a:r>
              <a:rPr lang="zh-CN" altLang="en-US" sz="2400" dirty="0">
                <a:solidFill>
                  <a:srgbClr val="2E3032"/>
                </a:solidFill>
                <a:latin typeface="+mj-ea"/>
                <a:ea typeface="+mj-ea"/>
                <a:sym typeface="+mn-lt"/>
              </a:rPr>
              <a:t>、交換動機</a:t>
            </a:r>
          </a:p>
        </p:txBody>
      </p:sp>
      <p:sp>
        <p:nvSpPr>
          <p:cNvPr id="30" name="矩形 29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>
            <a:extLst>
              <a:ext uri="{FF2B5EF4-FFF2-40B4-BE49-F238E27FC236}">
                <a16:creationId xmlns:a16="http://schemas.microsoft.com/office/drawing/2014/main" xmlns="" id="{67700043-14A9-4FD4-895D-C5496FAC640F}"/>
              </a:ext>
            </a:extLst>
          </p:cNvPr>
          <p:cNvSpPr/>
          <p:nvPr/>
        </p:nvSpPr>
        <p:spPr>
          <a:xfrm>
            <a:off x="4868568" y="3010794"/>
            <a:ext cx="20633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rgbClr val="2E3032"/>
                </a:solidFill>
                <a:latin typeface="+mj-ea"/>
                <a:ea typeface="+mj-ea"/>
                <a:sym typeface="+mn-lt"/>
              </a:rPr>
              <a:t>03</a:t>
            </a:r>
            <a:r>
              <a:rPr lang="zh-CN" altLang="en-US" sz="2400" dirty="0">
                <a:solidFill>
                  <a:srgbClr val="2E3032"/>
                </a:solidFill>
                <a:latin typeface="+mj-ea"/>
                <a:ea typeface="+mj-ea"/>
                <a:sym typeface="+mn-lt"/>
              </a:rPr>
              <a:t>、當地生活</a:t>
            </a:r>
          </a:p>
        </p:txBody>
      </p:sp>
      <p:sp>
        <p:nvSpPr>
          <p:cNvPr id="31" name="矩形 30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>
            <a:extLst>
              <a:ext uri="{FF2B5EF4-FFF2-40B4-BE49-F238E27FC236}">
                <a16:creationId xmlns:a16="http://schemas.microsoft.com/office/drawing/2014/main" xmlns="" id="{57A477EE-D004-4AF7-B794-2D9380812301}"/>
              </a:ext>
            </a:extLst>
          </p:cNvPr>
          <p:cNvSpPr/>
          <p:nvPr/>
        </p:nvSpPr>
        <p:spPr>
          <a:xfrm>
            <a:off x="4868569" y="1995098"/>
            <a:ext cx="20633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rgbClr val="2E3032"/>
                </a:solidFill>
                <a:latin typeface="+mj-ea"/>
                <a:ea typeface="+mj-ea"/>
                <a:sym typeface="+mn-lt"/>
              </a:rPr>
              <a:t>02</a:t>
            </a:r>
            <a:r>
              <a:rPr lang="zh-CN" altLang="en-US" sz="2400" dirty="0">
                <a:solidFill>
                  <a:srgbClr val="2E3032"/>
                </a:solidFill>
                <a:latin typeface="+mj-ea"/>
                <a:ea typeface="+mj-ea"/>
                <a:sym typeface="+mn-lt"/>
              </a:rPr>
              <a:t>、申請流程</a:t>
            </a:r>
          </a:p>
        </p:txBody>
      </p:sp>
      <p:sp>
        <p:nvSpPr>
          <p:cNvPr id="32" name="矩形 31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>
            <a:extLst>
              <a:ext uri="{FF2B5EF4-FFF2-40B4-BE49-F238E27FC236}">
                <a16:creationId xmlns:a16="http://schemas.microsoft.com/office/drawing/2014/main" xmlns="" id="{828B429F-3955-45CE-8E3E-3A202B81F46F}"/>
              </a:ext>
            </a:extLst>
          </p:cNvPr>
          <p:cNvSpPr/>
          <p:nvPr/>
        </p:nvSpPr>
        <p:spPr>
          <a:xfrm>
            <a:off x="4868568" y="4026490"/>
            <a:ext cx="13276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rgbClr val="2E3032"/>
                </a:solidFill>
                <a:latin typeface="+mj-ea"/>
                <a:ea typeface="+mj-ea"/>
                <a:sym typeface="+mn-lt"/>
              </a:rPr>
              <a:t>04</a:t>
            </a:r>
            <a:r>
              <a:rPr lang="zh-CN" altLang="en-US" sz="2400" dirty="0">
                <a:solidFill>
                  <a:srgbClr val="2E3032"/>
                </a:solidFill>
                <a:latin typeface="+mj-ea"/>
                <a:ea typeface="+mj-ea"/>
                <a:sym typeface="+mn-lt"/>
              </a:rPr>
              <a:t>、</a:t>
            </a:r>
            <a:r>
              <a:rPr lang="en-US" altLang="zh-CN" sz="2400" dirty="0">
                <a:solidFill>
                  <a:srgbClr val="2E3032"/>
                </a:solidFill>
                <a:latin typeface="+mj-ea"/>
                <a:ea typeface="+mj-ea"/>
                <a:sym typeface="+mn-lt"/>
              </a:rPr>
              <a:t>QA</a:t>
            </a:r>
            <a:endParaRPr lang="zh-CN" altLang="en-US" sz="2400" dirty="0">
              <a:solidFill>
                <a:srgbClr val="2E3032"/>
              </a:solidFill>
              <a:latin typeface="+mj-ea"/>
              <a:ea typeface="+mj-ea"/>
              <a:sym typeface="+mn-lt"/>
            </a:endParaRPr>
          </a:p>
        </p:txBody>
      </p: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xmlns="" id="{6F34FA51-4A34-4F92-BFD3-49D8ED82A1C4}"/>
              </a:ext>
            </a:extLst>
          </p:cNvPr>
          <p:cNvCxnSpPr/>
          <p:nvPr/>
        </p:nvCxnSpPr>
        <p:spPr>
          <a:xfrm>
            <a:off x="1324534" y="2656904"/>
            <a:ext cx="1385047" cy="0"/>
          </a:xfrm>
          <a:prstGeom prst="line">
            <a:avLst/>
          </a:prstGeom>
          <a:ln w="28575">
            <a:solidFill>
              <a:srgbClr val="2E30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555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8CA6C9B0-1C5C-4A58-A0DC-830203C110DE}"/>
              </a:ext>
            </a:extLst>
          </p:cNvPr>
          <p:cNvSpPr/>
          <p:nvPr/>
        </p:nvSpPr>
        <p:spPr>
          <a:xfrm>
            <a:off x="0" y="1465741"/>
            <a:ext cx="5177481" cy="1912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xmlns="" id="{A912E62A-17AD-420B-B37E-36FB567297CA}"/>
              </a:ext>
            </a:extLst>
          </p:cNvPr>
          <p:cNvCxnSpPr>
            <a:cxnSpLocks/>
          </p:cNvCxnSpPr>
          <p:nvPr/>
        </p:nvCxnSpPr>
        <p:spPr>
          <a:xfrm>
            <a:off x="352002" y="2421854"/>
            <a:ext cx="1518743" cy="0"/>
          </a:xfrm>
          <a:prstGeom prst="line">
            <a:avLst/>
          </a:prstGeom>
          <a:ln w="28575">
            <a:solidFill>
              <a:srgbClr val="2E30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>
            <a:extLst>
              <a:ext uri="{FF2B5EF4-FFF2-40B4-BE49-F238E27FC236}">
                <a16:creationId xmlns:a16="http://schemas.microsoft.com/office/drawing/2014/main" xmlns="" id="{3EB0ECBE-74F8-47A7-B447-BF9479908403}"/>
              </a:ext>
            </a:extLst>
          </p:cNvPr>
          <p:cNvSpPr txBox="1"/>
          <p:nvPr/>
        </p:nvSpPr>
        <p:spPr>
          <a:xfrm>
            <a:off x="248881" y="2450593"/>
            <a:ext cx="4591567" cy="349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2E3032"/>
                </a:solidFill>
              </a:rPr>
              <a:t>相較於其他人的滿懷憧憬</a:t>
            </a:r>
            <a:r>
              <a:rPr lang="zh-TW" altLang="en-US" sz="1400" dirty="0">
                <a:solidFill>
                  <a:srgbClr val="2E3032"/>
                </a:solidFill>
              </a:rPr>
              <a:t>，其實我是因為充滿迷茫。</a:t>
            </a:r>
            <a:endParaRPr lang="en-US" altLang="zh-CN" sz="1400" dirty="0">
              <a:solidFill>
                <a:srgbClr val="2E3032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04C5ECDE-A6BB-47C3-A617-4E896035E277}"/>
              </a:ext>
            </a:extLst>
          </p:cNvPr>
          <p:cNvSpPr/>
          <p:nvPr/>
        </p:nvSpPr>
        <p:spPr>
          <a:xfrm>
            <a:off x="248881" y="1815366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latin typeface="+mj-ea"/>
                <a:ea typeface="+mj-ea"/>
              </a:rPr>
              <a:t>交換動機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DD48CA5D-DA60-3249-BCD4-86589C3413F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3160" r="850" b="7198"/>
          <a:stretch/>
        </p:blipFill>
        <p:spPr>
          <a:xfrm>
            <a:off x="4874004" y="667935"/>
            <a:ext cx="3824557" cy="358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874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8CA6C9B0-1C5C-4A58-A0DC-830203C110DE}"/>
              </a:ext>
            </a:extLst>
          </p:cNvPr>
          <p:cNvSpPr/>
          <p:nvPr/>
        </p:nvSpPr>
        <p:spPr>
          <a:xfrm>
            <a:off x="0" y="1465741"/>
            <a:ext cx="5177481" cy="1912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xmlns="" id="{A912E62A-17AD-420B-B37E-36FB567297CA}"/>
              </a:ext>
            </a:extLst>
          </p:cNvPr>
          <p:cNvCxnSpPr>
            <a:cxnSpLocks/>
          </p:cNvCxnSpPr>
          <p:nvPr/>
        </p:nvCxnSpPr>
        <p:spPr>
          <a:xfrm>
            <a:off x="352002" y="2421854"/>
            <a:ext cx="1607427" cy="0"/>
          </a:xfrm>
          <a:prstGeom prst="line">
            <a:avLst/>
          </a:prstGeom>
          <a:ln w="28575">
            <a:solidFill>
              <a:srgbClr val="2E30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>
            <a:extLst>
              <a:ext uri="{FF2B5EF4-FFF2-40B4-BE49-F238E27FC236}">
                <a16:creationId xmlns:a16="http://schemas.microsoft.com/office/drawing/2014/main" xmlns="" id="{3EB0ECBE-74F8-47A7-B447-BF9479908403}"/>
              </a:ext>
            </a:extLst>
          </p:cNvPr>
          <p:cNvSpPr txBox="1"/>
          <p:nvPr/>
        </p:nvSpPr>
        <p:spPr>
          <a:xfrm>
            <a:off x="248881" y="2450593"/>
            <a:ext cx="4591567" cy="422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dirty="0">
                <a:solidFill>
                  <a:srgbClr val="2E3032"/>
                </a:solidFill>
              </a:rPr>
              <a:t>耐心</a:t>
            </a:r>
            <a:r>
              <a:rPr lang="en-US" altLang="zh-TW" dirty="0">
                <a:solidFill>
                  <a:srgbClr val="2E3032"/>
                </a:solidFill>
              </a:rPr>
              <a:t>+</a:t>
            </a:r>
            <a:r>
              <a:rPr lang="zh-TW" altLang="en-US" dirty="0">
                <a:solidFill>
                  <a:srgbClr val="2E3032"/>
                </a:solidFill>
              </a:rPr>
              <a:t>細心</a:t>
            </a:r>
            <a:endParaRPr lang="en-US" altLang="zh-TW" dirty="0">
              <a:solidFill>
                <a:srgbClr val="2E3032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04C5ECDE-A6BB-47C3-A617-4E896035E277}"/>
              </a:ext>
            </a:extLst>
          </p:cNvPr>
          <p:cNvSpPr/>
          <p:nvPr/>
        </p:nvSpPr>
        <p:spPr>
          <a:xfrm>
            <a:off x="248881" y="1815366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latin typeface="+mj-ea"/>
                <a:ea typeface="+mj-ea"/>
              </a:rPr>
              <a:t>申請流程</a:t>
            </a:r>
          </a:p>
        </p:txBody>
      </p:sp>
    </p:spTree>
    <p:extLst>
      <p:ext uri="{BB962C8B-B14F-4D97-AF65-F5344CB8AC3E}">
        <p14:creationId xmlns:p14="http://schemas.microsoft.com/office/powerpoint/2010/main" val="3820640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07E444EF-188A-4158-91E2-6D05917D6D5E}"/>
              </a:ext>
            </a:extLst>
          </p:cNvPr>
          <p:cNvSpPr/>
          <p:nvPr/>
        </p:nvSpPr>
        <p:spPr>
          <a:xfrm>
            <a:off x="197991" y="0"/>
            <a:ext cx="395133" cy="865461"/>
          </a:xfrm>
          <a:prstGeom prst="rect">
            <a:avLst/>
          </a:prstGeom>
          <a:solidFill>
            <a:srgbClr val="FCD6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F8D287C2-BA09-4E7D-93D7-D3F52ED80F76}"/>
              </a:ext>
            </a:extLst>
          </p:cNvPr>
          <p:cNvSpPr txBox="1"/>
          <p:nvPr/>
        </p:nvSpPr>
        <p:spPr>
          <a:xfrm>
            <a:off x="593124" y="21839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2E3032"/>
                </a:solidFill>
                <a:latin typeface="+mj-lt"/>
              </a:rPr>
              <a:t>學海飛揚</a:t>
            </a:r>
            <a:endParaRPr lang="en-US" altLang="zh-CN" sz="3200" dirty="0">
              <a:solidFill>
                <a:srgbClr val="2E3032"/>
              </a:solidFill>
              <a:latin typeface="+mj-lt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81125F0A-1720-45E5-8427-C3D8687100E5}"/>
              </a:ext>
            </a:extLst>
          </p:cNvPr>
          <p:cNvSpPr/>
          <p:nvPr/>
        </p:nvSpPr>
        <p:spPr>
          <a:xfrm>
            <a:off x="0" y="1401355"/>
            <a:ext cx="9144000" cy="28774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0683E445-3FE6-4627-8F29-6DE20DBA3643}"/>
              </a:ext>
            </a:extLst>
          </p:cNvPr>
          <p:cNvSpPr txBox="1"/>
          <p:nvPr/>
        </p:nvSpPr>
        <p:spPr>
          <a:xfrm>
            <a:off x="132332" y="256783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2E3032"/>
                </a:solidFill>
                <a:latin typeface="+mj-lt"/>
              </a:rPr>
              <a:t>繳交資料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3DEAD145-0A1A-4C48-BC04-061434174B71}"/>
              </a:ext>
            </a:extLst>
          </p:cNvPr>
          <p:cNvSpPr txBox="1"/>
          <p:nvPr/>
        </p:nvSpPr>
        <p:spPr>
          <a:xfrm>
            <a:off x="3397528" y="2343677"/>
            <a:ext cx="17235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rgbClr val="2E3032"/>
                </a:solidFill>
                <a:latin typeface="+mj-lt"/>
              </a:rPr>
              <a:t>第一筆款項</a:t>
            </a:r>
            <a:endParaRPr lang="en-US" altLang="zh-CN" sz="2400" dirty="0">
              <a:solidFill>
                <a:srgbClr val="2E3032"/>
              </a:solidFill>
              <a:latin typeface="+mj-lt"/>
            </a:endParaRPr>
          </a:p>
          <a:p>
            <a:pPr algn="ctr"/>
            <a:r>
              <a:rPr lang="zh-TW" altLang="en-US" sz="2400" dirty="0">
                <a:solidFill>
                  <a:srgbClr val="2E3032"/>
                </a:solidFill>
                <a:latin typeface="+mj-lt"/>
              </a:rPr>
              <a:t>（出國前）</a:t>
            </a:r>
            <a:endParaRPr lang="zh-CN" altLang="en-US" sz="2400" dirty="0">
              <a:solidFill>
                <a:srgbClr val="2E3032"/>
              </a:solidFill>
              <a:latin typeface="+mj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B91015C0-25BC-44FA-B8D9-42115B7C44FF}"/>
              </a:ext>
            </a:extLst>
          </p:cNvPr>
          <p:cNvSpPr txBox="1"/>
          <p:nvPr/>
        </p:nvSpPr>
        <p:spPr>
          <a:xfrm>
            <a:off x="1901319" y="2559121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2E3032"/>
                </a:solidFill>
                <a:latin typeface="+mj-lt"/>
              </a:rPr>
              <a:t>行前會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B4D392AF-D068-4BEE-A4A0-D61E37149ED5}"/>
              </a:ext>
            </a:extLst>
          </p:cNvPr>
          <p:cNvSpPr txBox="1"/>
          <p:nvPr/>
        </p:nvSpPr>
        <p:spPr>
          <a:xfrm>
            <a:off x="5521957" y="251014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2E3032"/>
                </a:solidFill>
                <a:latin typeface="+mj-lt"/>
              </a:rPr>
              <a:t>繳交心得</a:t>
            </a:r>
          </a:p>
        </p:txBody>
      </p:sp>
      <p:sp>
        <p:nvSpPr>
          <p:cNvPr id="24" name="文本框 14">
            <a:extLst>
              <a:ext uri="{FF2B5EF4-FFF2-40B4-BE49-F238E27FC236}">
                <a16:creationId xmlns:a16="http://schemas.microsoft.com/office/drawing/2014/main" xmlns="" id="{D1C50D5E-DAA1-1C48-8C60-B4D36EBC057C}"/>
              </a:ext>
            </a:extLst>
          </p:cNvPr>
          <p:cNvSpPr txBox="1"/>
          <p:nvPr/>
        </p:nvSpPr>
        <p:spPr>
          <a:xfrm>
            <a:off x="7327872" y="2525236"/>
            <a:ext cx="17091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rgbClr val="2E3032"/>
                </a:solidFill>
                <a:latin typeface="+mj-lt"/>
              </a:rPr>
              <a:t>第二筆款項</a:t>
            </a:r>
            <a:endParaRPr lang="en-US" altLang="zh-CN" sz="2400" dirty="0">
              <a:solidFill>
                <a:srgbClr val="2E3032"/>
              </a:solidFill>
              <a:latin typeface="+mj-lt"/>
            </a:endParaRPr>
          </a:p>
          <a:p>
            <a:pPr algn="ctr"/>
            <a:endParaRPr lang="zh-CN" altLang="en-US" sz="2400" dirty="0">
              <a:solidFill>
                <a:srgbClr val="2E3032"/>
              </a:solidFill>
              <a:latin typeface="+mj-lt"/>
            </a:endParaRPr>
          </a:p>
        </p:txBody>
      </p:sp>
      <p:cxnSp>
        <p:nvCxnSpPr>
          <p:cNvPr id="3" name="直線箭頭接點 2">
            <a:extLst>
              <a:ext uri="{FF2B5EF4-FFF2-40B4-BE49-F238E27FC236}">
                <a16:creationId xmlns:a16="http://schemas.microsoft.com/office/drawing/2014/main" xmlns="" id="{1EDC144B-F9FB-DD4D-A849-9794DFBFD922}"/>
              </a:ext>
            </a:extLst>
          </p:cNvPr>
          <p:cNvCxnSpPr>
            <a:cxnSpLocks/>
          </p:cNvCxnSpPr>
          <p:nvPr/>
        </p:nvCxnSpPr>
        <p:spPr>
          <a:xfrm>
            <a:off x="1480992" y="2775953"/>
            <a:ext cx="392491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直線箭頭接點 25">
            <a:extLst>
              <a:ext uri="{FF2B5EF4-FFF2-40B4-BE49-F238E27FC236}">
                <a16:creationId xmlns:a16="http://schemas.microsoft.com/office/drawing/2014/main" xmlns="" id="{14392132-9CAE-844A-95AD-8F8951E21FF2}"/>
              </a:ext>
            </a:extLst>
          </p:cNvPr>
          <p:cNvCxnSpPr>
            <a:cxnSpLocks/>
          </p:cNvCxnSpPr>
          <p:nvPr/>
        </p:nvCxnSpPr>
        <p:spPr>
          <a:xfrm>
            <a:off x="2996648" y="2759175"/>
            <a:ext cx="392491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直線箭頭接點 26">
            <a:extLst>
              <a:ext uri="{FF2B5EF4-FFF2-40B4-BE49-F238E27FC236}">
                <a16:creationId xmlns:a16="http://schemas.microsoft.com/office/drawing/2014/main" xmlns="" id="{4EE5D1A2-5965-A84A-BB29-014EAC6D1B69}"/>
              </a:ext>
            </a:extLst>
          </p:cNvPr>
          <p:cNvCxnSpPr>
            <a:cxnSpLocks/>
          </p:cNvCxnSpPr>
          <p:nvPr/>
        </p:nvCxnSpPr>
        <p:spPr>
          <a:xfrm>
            <a:off x="5137855" y="2740973"/>
            <a:ext cx="392491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直線箭頭接點 28">
            <a:extLst>
              <a:ext uri="{FF2B5EF4-FFF2-40B4-BE49-F238E27FC236}">
                <a16:creationId xmlns:a16="http://schemas.microsoft.com/office/drawing/2014/main" xmlns="" id="{FA0CF016-678E-BE40-BB48-AC924A7D1421}"/>
              </a:ext>
            </a:extLst>
          </p:cNvPr>
          <p:cNvCxnSpPr>
            <a:cxnSpLocks/>
          </p:cNvCxnSpPr>
          <p:nvPr/>
        </p:nvCxnSpPr>
        <p:spPr>
          <a:xfrm>
            <a:off x="6951208" y="2741568"/>
            <a:ext cx="392491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5077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07E444EF-188A-4158-91E2-6D05917D6D5E}"/>
              </a:ext>
            </a:extLst>
          </p:cNvPr>
          <p:cNvSpPr/>
          <p:nvPr/>
        </p:nvSpPr>
        <p:spPr>
          <a:xfrm>
            <a:off x="197991" y="0"/>
            <a:ext cx="395133" cy="865461"/>
          </a:xfrm>
          <a:prstGeom prst="rect">
            <a:avLst/>
          </a:prstGeom>
          <a:solidFill>
            <a:srgbClr val="FCD6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F8D287C2-BA09-4E7D-93D7-D3F52ED80F76}"/>
              </a:ext>
            </a:extLst>
          </p:cNvPr>
          <p:cNvSpPr txBox="1"/>
          <p:nvPr/>
        </p:nvSpPr>
        <p:spPr>
          <a:xfrm>
            <a:off x="593124" y="21839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2E3032"/>
                </a:solidFill>
                <a:latin typeface="+mj-lt"/>
              </a:rPr>
              <a:t>交換資格</a:t>
            </a:r>
            <a:endParaRPr lang="en-US" altLang="zh-CN" sz="3200" dirty="0">
              <a:solidFill>
                <a:srgbClr val="2E3032"/>
              </a:solidFill>
              <a:latin typeface="+mj-lt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81125F0A-1720-45E5-8427-C3D8687100E5}"/>
              </a:ext>
            </a:extLst>
          </p:cNvPr>
          <p:cNvSpPr/>
          <p:nvPr/>
        </p:nvSpPr>
        <p:spPr>
          <a:xfrm>
            <a:off x="0" y="1401355"/>
            <a:ext cx="9144000" cy="28774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0683E445-3FE6-4627-8F29-6DE20DBA3643}"/>
              </a:ext>
            </a:extLst>
          </p:cNvPr>
          <p:cNvSpPr txBox="1"/>
          <p:nvPr/>
        </p:nvSpPr>
        <p:spPr>
          <a:xfrm>
            <a:off x="345160" y="255912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2E3032"/>
                </a:solidFill>
                <a:latin typeface="+mj-lt"/>
              </a:rPr>
              <a:t>繳交資料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3DEAD145-0A1A-4C48-BC04-061434174B71}"/>
              </a:ext>
            </a:extLst>
          </p:cNvPr>
          <p:cNvSpPr txBox="1"/>
          <p:nvPr/>
        </p:nvSpPr>
        <p:spPr>
          <a:xfrm>
            <a:off x="3450958" y="2573869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>
                <a:solidFill>
                  <a:srgbClr val="2E3032"/>
                </a:solidFill>
                <a:latin typeface="+mj-lt"/>
              </a:rPr>
              <a:t>請耐心等待</a:t>
            </a:r>
            <a:r>
              <a:rPr lang="zh-TW" altLang="en-US" dirty="0">
                <a:solidFill>
                  <a:srgbClr val="2E3032"/>
                </a:solidFill>
                <a:latin typeface="+mj-lt"/>
              </a:rPr>
              <a:t>！</a:t>
            </a:r>
            <a:endParaRPr lang="en-US" altLang="zh-CN" dirty="0">
              <a:solidFill>
                <a:srgbClr val="2E3032"/>
              </a:solidFill>
              <a:latin typeface="+mj-lt"/>
            </a:endParaRPr>
          </a:p>
          <a:p>
            <a:pPr algn="ctr"/>
            <a:endParaRPr lang="zh-CN" altLang="en-US" dirty="0">
              <a:solidFill>
                <a:srgbClr val="2E3032"/>
              </a:solidFill>
              <a:latin typeface="+mj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B91015C0-25BC-44FA-B8D9-42115B7C44FF}"/>
              </a:ext>
            </a:extLst>
          </p:cNvPr>
          <p:cNvSpPr txBox="1"/>
          <p:nvPr/>
        </p:nvSpPr>
        <p:spPr>
          <a:xfrm>
            <a:off x="1901319" y="255912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2E3032"/>
                </a:solidFill>
                <a:latin typeface="+mj-lt"/>
              </a:rPr>
              <a:t>篩選結果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B4D392AF-D068-4BEE-A4A0-D61E37149ED5}"/>
              </a:ext>
            </a:extLst>
          </p:cNvPr>
          <p:cNvSpPr txBox="1"/>
          <p:nvPr/>
        </p:nvSpPr>
        <p:spPr>
          <a:xfrm>
            <a:off x="5020618" y="2516901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>
                <a:solidFill>
                  <a:srgbClr val="2E3032"/>
                </a:solidFill>
                <a:latin typeface="+mj-lt"/>
              </a:rPr>
              <a:t>對方學校通知</a:t>
            </a:r>
            <a:endParaRPr lang="en-US" altLang="zh-CN" dirty="0">
              <a:solidFill>
                <a:srgbClr val="2E3032"/>
              </a:solidFill>
              <a:latin typeface="+mj-lt"/>
            </a:endParaRPr>
          </a:p>
          <a:p>
            <a:pPr algn="ctr"/>
            <a:r>
              <a:rPr lang="zh-TW" altLang="en-US" dirty="0">
                <a:solidFill>
                  <a:srgbClr val="2E3032"/>
                </a:solidFill>
                <a:latin typeface="+mj-lt"/>
              </a:rPr>
              <a:t>（要填寫線上資料）</a:t>
            </a:r>
            <a:endParaRPr lang="zh-CN" altLang="en-US" dirty="0">
              <a:solidFill>
                <a:srgbClr val="2E3032"/>
              </a:solidFill>
              <a:latin typeface="+mj-lt"/>
            </a:endParaRPr>
          </a:p>
        </p:txBody>
      </p:sp>
      <p:sp>
        <p:nvSpPr>
          <p:cNvPr id="24" name="文本框 14">
            <a:extLst>
              <a:ext uri="{FF2B5EF4-FFF2-40B4-BE49-F238E27FC236}">
                <a16:creationId xmlns:a16="http://schemas.microsoft.com/office/drawing/2014/main" xmlns="" id="{D1C50D5E-DAA1-1C48-8C60-B4D36EBC057C}"/>
              </a:ext>
            </a:extLst>
          </p:cNvPr>
          <p:cNvSpPr txBox="1"/>
          <p:nvPr/>
        </p:nvSpPr>
        <p:spPr>
          <a:xfrm>
            <a:off x="7463297" y="2282122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altLang="zh-CN" dirty="0">
              <a:solidFill>
                <a:srgbClr val="2E3032"/>
              </a:solidFill>
              <a:latin typeface="+mj-lt"/>
            </a:endParaRPr>
          </a:p>
          <a:p>
            <a:pPr algn="ctr"/>
            <a:r>
              <a:rPr lang="zh-CN" altLang="en-US" dirty="0">
                <a:solidFill>
                  <a:srgbClr val="2E3032"/>
                </a:solidFill>
                <a:latin typeface="+mj-lt"/>
              </a:rPr>
              <a:t>報到時間</a:t>
            </a:r>
          </a:p>
        </p:txBody>
      </p:sp>
      <p:cxnSp>
        <p:nvCxnSpPr>
          <p:cNvPr id="3" name="直線箭頭接點 2">
            <a:extLst>
              <a:ext uri="{FF2B5EF4-FFF2-40B4-BE49-F238E27FC236}">
                <a16:creationId xmlns:a16="http://schemas.microsoft.com/office/drawing/2014/main" xmlns="" id="{1EDC144B-F9FB-DD4D-A849-9794DFBFD922}"/>
              </a:ext>
            </a:extLst>
          </p:cNvPr>
          <p:cNvCxnSpPr>
            <a:cxnSpLocks/>
          </p:cNvCxnSpPr>
          <p:nvPr/>
        </p:nvCxnSpPr>
        <p:spPr>
          <a:xfrm>
            <a:off x="1480992" y="2775953"/>
            <a:ext cx="392491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直線箭頭接點 25">
            <a:extLst>
              <a:ext uri="{FF2B5EF4-FFF2-40B4-BE49-F238E27FC236}">
                <a16:creationId xmlns:a16="http://schemas.microsoft.com/office/drawing/2014/main" xmlns="" id="{14392132-9CAE-844A-95AD-8F8951E21FF2}"/>
              </a:ext>
            </a:extLst>
          </p:cNvPr>
          <p:cNvCxnSpPr>
            <a:cxnSpLocks/>
          </p:cNvCxnSpPr>
          <p:nvPr/>
        </p:nvCxnSpPr>
        <p:spPr>
          <a:xfrm>
            <a:off x="2996648" y="2759175"/>
            <a:ext cx="392491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直線箭頭接點 26">
            <a:extLst>
              <a:ext uri="{FF2B5EF4-FFF2-40B4-BE49-F238E27FC236}">
                <a16:creationId xmlns:a16="http://schemas.microsoft.com/office/drawing/2014/main" xmlns="" id="{4EE5D1A2-5965-A84A-BB29-014EAC6D1B69}"/>
              </a:ext>
            </a:extLst>
          </p:cNvPr>
          <p:cNvCxnSpPr>
            <a:cxnSpLocks/>
          </p:cNvCxnSpPr>
          <p:nvPr/>
        </p:nvCxnSpPr>
        <p:spPr>
          <a:xfrm>
            <a:off x="4937558" y="2741568"/>
            <a:ext cx="392491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直線箭頭接點 28">
            <a:extLst>
              <a:ext uri="{FF2B5EF4-FFF2-40B4-BE49-F238E27FC236}">
                <a16:creationId xmlns:a16="http://schemas.microsoft.com/office/drawing/2014/main" xmlns="" id="{FA0CF016-678E-BE40-BB48-AC924A7D1421}"/>
              </a:ext>
            </a:extLst>
          </p:cNvPr>
          <p:cNvCxnSpPr>
            <a:cxnSpLocks/>
          </p:cNvCxnSpPr>
          <p:nvPr/>
        </p:nvCxnSpPr>
        <p:spPr>
          <a:xfrm>
            <a:off x="6986044" y="2741568"/>
            <a:ext cx="392491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6120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07E444EF-188A-4158-91E2-6D05917D6D5E}"/>
              </a:ext>
            </a:extLst>
          </p:cNvPr>
          <p:cNvSpPr/>
          <p:nvPr/>
        </p:nvSpPr>
        <p:spPr>
          <a:xfrm>
            <a:off x="197991" y="0"/>
            <a:ext cx="395133" cy="865461"/>
          </a:xfrm>
          <a:prstGeom prst="rect">
            <a:avLst/>
          </a:prstGeom>
          <a:solidFill>
            <a:srgbClr val="FCD6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F8D287C2-BA09-4E7D-93D7-D3F52ED80F76}"/>
              </a:ext>
            </a:extLst>
          </p:cNvPr>
          <p:cNvSpPr txBox="1"/>
          <p:nvPr/>
        </p:nvSpPr>
        <p:spPr>
          <a:xfrm>
            <a:off x="593124" y="218390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2E3032"/>
                </a:solidFill>
                <a:latin typeface="+mj-lt"/>
              </a:rPr>
              <a:t>簽證</a:t>
            </a:r>
            <a:endParaRPr lang="en-US" altLang="zh-CN" sz="3200" dirty="0">
              <a:solidFill>
                <a:srgbClr val="2E3032"/>
              </a:solidFill>
              <a:latin typeface="+mj-lt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xmlns="" id="{A1C46ED3-DF86-3E44-9DC3-E55B9BC0DF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7"/>
          <a:stretch/>
        </p:blipFill>
        <p:spPr>
          <a:xfrm>
            <a:off x="905691" y="1021555"/>
            <a:ext cx="7197356" cy="1892613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xmlns="" id="{F408A9C6-0AD9-DE46-9239-087C7166BC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026" y="3077638"/>
            <a:ext cx="4637974" cy="1233589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xmlns="" id="{EC5C9A99-6460-A847-838F-27490B25C7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77637"/>
            <a:ext cx="4263623" cy="1233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27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8CA6C9B0-1C5C-4A58-A0DC-830203C110DE}"/>
              </a:ext>
            </a:extLst>
          </p:cNvPr>
          <p:cNvSpPr/>
          <p:nvPr/>
        </p:nvSpPr>
        <p:spPr>
          <a:xfrm>
            <a:off x="0" y="1465741"/>
            <a:ext cx="5177481" cy="1912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xmlns="" id="{A912E62A-17AD-420B-B37E-36FB567297CA}"/>
              </a:ext>
            </a:extLst>
          </p:cNvPr>
          <p:cNvCxnSpPr>
            <a:cxnSpLocks/>
          </p:cNvCxnSpPr>
          <p:nvPr/>
        </p:nvCxnSpPr>
        <p:spPr>
          <a:xfrm>
            <a:off x="352002" y="2421854"/>
            <a:ext cx="1518743" cy="0"/>
          </a:xfrm>
          <a:prstGeom prst="line">
            <a:avLst/>
          </a:prstGeom>
          <a:ln w="28575">
            <a:solidFill>
              <a:srgbClr val="2E30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>
            <a:extLst>
              <a:ext uri="{FF2B5EF4-FFF2-40B4-BE49-F238E27FC236}">
                <a16:creationId xmlns:a16="http://schemas.microsoft.com/office/drawing/2014/main" xmlns="" id="{3EB0ECBE-74F8-47A7-B447-BF9479908403}"/>
              </a:ext>
            </a:extLst>
          </p:cNvPr>
          <p:cNvSpPr txBox="1"/>
          <p:nvPr/>
        </p:nvSpPr>
        <p:spPr>
          <a:xfrm>
            <a:off x="248881" y="2450593"/>
            <a:ext cx="4591567" cy="349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sz="1400" dirty="0">
                <a:solidFill>
                  <a:srgbClr val="2E3032"/>
                </a:solidFill>
              </a:rPr>
              <a:t>比你想像的簡單，也比你想像的精彩</a:t>
            </a:r>
            <a:endParaRPr lang="en-US" altLang="zh-CN" sz="1400" dirty="0">
              <a:solidFill>
                <a:srgbClr val="2E3032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04C5ECDE-A6BB-47C3-A617-4E896035E277}"/>
              </a:ext>
            </a:extLst>
          </p:cNvPr>
          <p:cNvSpPr/>
          <p:nvPr/>
        </p:nvSpPr>
        <p:spPr>
          <a:xfrm>
            <a:off x="248881" y="1815366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latin typeface="+mj-ea"/>
                <a:ea typeface="+mj-ea"/>
              </a:rPr>
              <a:t>當地生活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xmlns="" id="{33FE515D-F96D-FB47-81AD-32515B218E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481" y="263978"/>
            <a:ext cx="3459768" cy="461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884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07E444EF-188A-4158-91E2-6D05917D6D5E}"/>
              </a:ext>
            </a:extLst>
          </p:cNvPr>
          <p:cNvSpPr/>
          <p:nvPr/>
        </p:nvSpPr>
        <p:spPr>
          <a:xfrm>
            <a:off x="197991" y="0"/>
            <a:ext cx="395133" cy="865461"/>
          </a:xfrm>
          <a:prstGeom prst="rect">
            <a:avLst/>
          </a:prstGeom>
          <a:solidFill>
            <a:srgbClr val="FCD6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F8D287C2-BA09-4E7D-93D7-D3F52ED80F76}"/>
              </a:ext>
            </a:extLst>
          </p:cNvPr>
          <p:cNvSpPr txBox="1"/>
          <p:nvPr/>
        </p:nvSpPr>
        <p:spPr>
          <a:xfrm>
            <a:off x="593124" y="27246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2E3032"/>
                </a:solidFill>
                <a:latin typeface="+mj-lt"/>
              </a:rPr>
              <a:t>主要生活</a:t>
            </a:r>
            <a:endParaRPr lang="en-US" altLang="zh-CN" sz="3200" dirty="0">
              <a:solidFill>
                <a:srgbClr val="2E3032"/>
              </a:solidFill>
              <a:latin typeface="+mj-lt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7CB31F3F-8974-46B9-82BB-0D7B83A8F3E6}"/>
              </a:ext>
            </a:extLst>
          </p:cNvPr>
          <p:cNvSpPr/>
          <p:nvPr/>
        </p:nvSpPr>
        <p:spPr>
          <a:xfrm>
            <a:off x="299591" y="1168400"/>
            <a:ext cx="2367409" cy="3530600"/>
          </a:xfrm>
          <a:prstGeom prst="rect">
            <a:avLst/>
          </a:prstGeom>
          <a:noFill/>
          <a:ln>
            <a:solidFill>
              <a:srgbClr val="2E30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B37C514D-5FA4-4D4A-B0C6-AE3F0DF2433F}"/>
              </a:ext>
            </a:extLst>
          </p:cNvPr>
          <p:cNvSpPr/>
          <p:nvPr/>
        </p:nvSpPr>
        <p:spPr>
          <a:xfrm>
            <a:off x="3384014" y="1168400"/>
            <a:ext cx="2367409" cy="3530600"/>
          </a:xfrm>
          <a:prstGeom prst="rect">
            <a:avLst/>
          </a:prstGeom>
          <a:ln>
            <a:solidFill>
              <a:srgbClr val="2E30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B4C9FA4B-1EDF-489E-8D28-0EB2C2D95C80}"/>
              </a:ext>
            </a:extLst>
          </p:cNvPr>
          <p:cNvSpPr/>
          <p:nvPr/>
        </p:nvSpPr>
        <p:spPr>
          <a:xfrm>
            <a:off x="6468437" y="1168400"/>
            <a:ext cx="2367409" cy="3530600"/>
          </a:xfrm>
          <a:prstGeom prst="rect">
            <a:avLst/>
          </a:prstGeom>
          <a:noFill/>
          <a:ln>
            <a:solidFill>
              <a:srgbClr val="2E30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>
            <a:extLst>
              <a:ext uri="{FF2B5EF4-FFF2-40B4-BE49-F238E27FC236}">
                <a16:creationId xmlns:a16="http://schemas.microsoft.com/office/drawing/2014/main" xmlns="" id="{F330A3A3-4437-4EC7-B289-7B5A8DB513D6}"/>
              </a:ext>
            </a:extLst>
          </p:cNvPr>
          <p:cNvSpPr/>
          <p:nvPr/>
        </p:nvSpPr>
        <p:spPr>
          <a:xfrm>
            <a:off x="408164" y="2371695"/>
            <a:ext cx="2196059" cy="167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2E3032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主要研修商科的課程</a:t>
            </a:r>
            <a:endParaRPr lang="en-US" altLang="zh-CN" sz="1400" dirty="0">
              <a:solidFill>
                <a:srgbClr val="2E3032"/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1400" dirty="0">
                <a:solidFill>
                  <a:srgbClr val="2E3032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（英文授課）</a:t>
            </a:r>
            <a:endParaRPr lang="en-US" altLang="zh-CN" sz="1400" dirty="0">
              <a:solidFill>
                <a:srgbClr val="2E3032"/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2E3032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法文課程</a:t>
            </a:r>
            <a:endParaRPr lang="en-US" altLang="zh-CN" sz="1400" dirty="0">
              <a:solidFill>
                <a:srgbClr val="2E3032"/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2E3032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體育課程</a:t>
            </a:r>
            <a:r>
              <a:rPr lang="zh-TW" altLang="en-US" sz="1400" dirty="0">
                <a:solidFill>
                  <a:srgbClr val="2E3032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（射箭、滑雪）</a:t>
            </a:r>
            <a:endParaRPr lang="en-US" altLang="zh-CN" sz="1400" dirty="0">
              <a:solidFill>
                <a:srgbClr val="2E3032"/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400" dirty="0">
              <a:solidFill>
                <a:srgbClr val="2E3032"/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55970745-A699-4D3E-8782-0BF0E7E61AE4}"/>
              </a:ext>
            </a:extLst>
          </p:cNvPr>
          <p:cNvSpPr txBox="1"/>
          <p:nvPr/>
        </p:nvSpPr>
        <p:spPr>
          <a:xfrm>
            <a:off x="1106083" y="1522194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rgbClr val="2E3032"/>
                </a:solidFill>
                <a:latin typeface="+mj-lt"/>
              </a:rPr>
              <a:t>課業</a:t>
            </a:r>
            <a:endParaRPr lang="en-US" altLang="zh-CN" sz="2400" dirty="0">
              <a:solidFill>
                <a:srgbClr val="2E3032"/>
              </a:solidFill>
              <a:latin typeface="+mj-lt"/>
            </a:endParaRPr>
          </a:p>
        </p:txBody>
      </p:sp>
      <p:sp>
        <p:nvSpPr>
          <p:cNvPr id="16" name="矩形 15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>
            <a:extLst>
              <a:ext uri="{FF2B5EF4-FFF2-40B4-BE49-F238E27FC236}">
                <a16:creationId xmlns:a16="http://schemas.microsoft.com/office/drawing/2014/main" xmlns="" id="{D41A137F-7D17-4477-A341-D9A58709FA6F}"/>
              </a:ext>
            </a:extLst>
          </p:cNvPr>
          <p:cNvSpPr/>
          <p:nvPr/>
        </p:nvSpPr>
        <p:spPr>
          <a:xfrm>
            <a:off x="3418664" y="2337653"/>
            <a:ext cx="2282338" cy="2321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2E3032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學校</a:t>
            </a:r>
            <a:r>
              <a:rPr lang="en-US" altLang="zh-TW" sz="1400" dirty="0">
                <a:solidFill>
                  <a:srgbClr val="2E3032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—</a:t>
            </a:r>
            <a:r>
              <a:rPr lang="zh-TW" altLang="en-US" sz="1400" dirty="0">
                <a:solidFill>
                  <a:srgbClr val="2E3032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宿舍</a:t>
            </a:r>
            <a:r>
              <a:rPr lang="en-US" altLang="zh-TW" sz="1400" dirty="0">
                <a:solidFill>
                  <a:srgbClr val="2E3032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—</a:t>
            </a:r>
            <a:r>
              <a:rPr lang="zh-TW" altLang="en-US" sz="1400" dirty="0">
                <a:solidFill>
                  <a:srgbClr val="2E3032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超市</a:t>
            </a:r>
            <a:endParaRPr lang="en-US" altLang="zh-TW" sz="1400" dirty="0">
              <a:solidFill>
                <a:srgbClr val="2E3032"/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1400" dirty="0">
                <a:solidFill>
                  <a:srgbClr val="2E3032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主要交通工具：電車</a:t>
            </a:r>
            <a:r>
              <a:rPr lang="en-US" altLang="zh-TW" sz="1400" dirty="0">
                <a:solidFill>
                  <a:srgbClr val="2E3032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&amp;</a:t>
            </a:r>
            <a:r>
              <a:rPr lang="zh-TW" altLang="en-US" sz="1400" dirty="0">
                <a:solidFill>
                  <a:srgbClr val="2E3032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公車</a:t>
            </a:r>
            <a:endParaRPr lang="en-US" altLang="zh-TW" sz="1400" dirty="0">
              <a:solidFill>
                <a:srgbClr val="2E3032"/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1400" dirty="0">
                <a:solidFill>
                  <a:srgbClr val="2E3032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生活主要語言：法文</a:t>
            </a:r>
            <a:endParaRPr lang="en-US" altLang="zh-TW" sz="1400" dirty="0">
              <a:solidFill>
                <a:srgbClr val="2E3032"/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1400" dirty="0">
                <a:solidFill>
                  <a:srgbClr val="2E3032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人口種族多元</a:t>
            </a:r>
            <a:endParaRPr lang="en-US" altLang="zh-TW" sz="1400" dirty="0">
              <a:solidFill>
                <a:srgbClr val="2E3032"/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1400" dirty="0">
                <a:solidFill>
                  <a:srgbClr val="2E3032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同學朋友相處</a:t>
            </a:r>
            <a:endParaRPr lang="en-US" altLang="zh-TW" sz="1400" dirty="0">
              <a:solidFill>
                <a:srgbClr val="2E3032"/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TW" sz="1400" dirty="0">
              <a:solidFill>
                <a:srgbClr val="2E3032"/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400" dirty="0">
              <a:solidFill>
                <a:srgbClr val="2E3032"/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305B7247-11B7-4155-85E8-AC09949D2569}"/>
              </a:ext>
            </a:extLst>
          </p:cNvPr>
          <p:cNvSpPr txBox="1"/>
          <p:nvPr/>
        </p:nvSpPr>
        <p:spPr>
          <a:xfrm>
            <a:off x="4167608" y="1522194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rgbClr val="2E3032"/>
                </a:solidFill>
                <a:latin typeface="+mj-lt"/>
              </a:rPr>
              <a:t>生活</a:t>
            </a:r>
            <a:endParaRPr lang="en-US" altLang="zh-CN" sz="2400" dirty="0">
              <a:solidFill>
                <a:srgbClr val="2E3032"/>
              </a:solidFill>
              <a:latin typeface="+mj-lt"/>
            </a:endParaRPr>
          </a:p>
        </p:txBody>
      </p:sp>
      <p:sp>
        <p:nvSpPr>
          <p:cNvPr id="18" name="矩形 17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>
            <a:extLst>
              <a:ext uri="{FF2B5EF4-FFF2-40B4-BE49-F238E27FC236}">
                <a16:creationId xmlns:a16="http://schemas.microsoft.com/office/drawing/2014/main" xmlns="" id="{1C5A4DB9-2613-4BE0-8F7E-A86D6E09D363}"/>
              </a:ext>
            </a:extLst>
          </p:cNvPr>
          <p:cNvSpPr/>
          <p:nvPr/>
        </p:nvSpPr>
        <p:spPr>
          <a:xfrm>
            <a:off x="6477001" y="2371695"/>
            <a:ext cx="2367408" cy="1447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2E3032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法國位於歐洲內陸的中間</a:t>
            </a:r>
            <a:r>
              <a:rPr lang="zh-TW" altLang="en-US" sz="1200" dirty="0">
                <a:solidFill>
                  <a:srgbClr val="2E3032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，</a:t>
            </a:r>
            <a:endParaRPr lang="en-US" altLang="zh-TW" sz="1200" dirty="0">
              <a:solidFill>
                <a:srgbClr val="2E3032"/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1200" dirty="0">
                <a:solidFill>
                  <a:srgbClr val="2E3032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非常方便！</a:t>
            </a:r>
            <a:endParaRPr lang="en-US" altLang="zh-TW" sz="1200" dirty="0">
              <a:solidFill>
                <a:srgbClr val="2E3032"/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TW" sz="1200" dirty="0">
              <a:solidFill>
                <a:srgbClr val="2E3032"/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1200" dirty="0">
                <a:solidFill>
                  <a:srgbClr val="2E3032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大家真的真的真的要趁著假期一定要多出去旅行（假期很多！）</a:t>
            </a:r>
            <a:endParaRPr lang="en-US" altLang="zh-TW" sz="1200" dirty="0">
              <a:solidFill>
                <a:srgbClr val="2E3032"/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8FC9F1A5-46C9-49AD-89BE-4D65AF911C22}"/>
              </a:ext>
            </a:extLst>
          </p:cNvPr>
          <p:cNvSpPr txBox="1"/>
          <p:nvPr/>
        </p:nvSpPr>
        <p:spPr>
          <a:xfrm>
            <a:off x="7337101" y="1522194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rgbClr val="2E3032"/>
                </a:solidFill>
                <a:latin typeface="+mj-lt"/>
              </a:rPr>
              <a:t>旅遊</a:t>
            </a:r>
            <a:endParaRPr lang="en-US" altLang="zh-CN" sz="2400" dirty="0">
              <a:solidFill>
                <a:srgbClr val="2E303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767407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07E444EF-188A-4158-91E2-6D05917D6D5E}"/>
              </a:ext>
            </a:extLst>
          </p:cNvPr>
          <p:cNvSpPr/>
          <p:nvPr/>
        </p:nvSpPr>
        <p:spPr>
          <a:xfrm>
            <a:off x="197991" y="0"/>
            <a:ext cx="395133" cy="865461"/>
          </a:xfrm>
          <a:prstGeom prst="rect">
            <a:avLst/>
          </a:prstGeom>
          <a:solidFill>
            <a:srgbClr val="FCD6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F8D287C2-BA09-4E7D-93D7-D3F52ED80F76}"/>
              </a:ext>
            </a:extLst>
          </p:cNvPr>
          <p:cNvSpPr txBox="1"/>
          <p:nvPr/>
        </p:nvSpPr>
        <p:spPr>
          <a:xfrm>
            <a:off x="593124" y="272464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2E3032"/>
                </a:solidFill>
                <a:latin typeface="+mj-lt"/>
              </a:rPr>
              <a:t>花費</a:t>
            </a:r>
            <a:endParaRPr lang="en-US" altLang="zh-CN" sz="3200" dirty="0">
              <a:solidFill>
                <a:srgbClr val="2E3032"/>
              </a:solidFill>
              <a:latin typeface="+mj-lt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B37C514D-5FA4-4D4A-B0C6-AE3F0DF2433F}"/>
              </a:ext>
            </a:extLst>
          </p:cNvPr>
          <p:cNvSpPr/>
          <p:nvPr/>
        </p:nvSpPr>
        <p:spPr>
          <a:xfrm>
            <a:off x="892597" y="1129703"/>
            <a:ext cx="7334472" cy="3530600"/>
          </a:xfrm>
          <a:prstGeom prst="rect">
            <a:avLst/>
          </a:prstGeom>
          <a:ln>
            <a:solidFill>
              <a:srgbClr val="2E30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矩形 15" descr="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">
            <a:extLst>
              <a:ext uri="{FF2B5EF4-FFF2-40B4-BE49-F238E27FC236}">
                <a16:creationId xmlns:a16="http://schemas.microsoft.com/office/drawing/2014/main" xmlns="" id="{D41A137F-7D17-4477-A341-D9A58709FA6F}"/>
              </a:ext>
            </a:extLst>
          </p:cNvPr>
          <p:cNvSpPr/>
          <p:nvPr/>
        </p:nvSpPr>
        <p:spPr>
          <a:xfrm>
            <a:off x="1095824" y="1414864"/>
            <a:ext cx="4373797" cy="263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1600" dirty="0">
                <a:solidFill>
                  <a:srgbClr val="2E3032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房租：</a:t>
            </a:r>
            <a:r>
              <a:rPr lang="en-US" altLang="zh-TW" sz="1600" dirty="0">
                <a:solidFill>
                  <a:srgbClr val="2E3032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160-30</a:t>
            </a:r>
            <a:r>
              <a:rPr lang="zh-TW" altLang="en-US" sz="1600" dirty="0">
                <a:solidFill>
                  <a:srgbClr val="2E3032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（</a:t>
            </a:r>
            <a:r>
              <a:rPr lang="en-US" altLang="zh-TW" sz="1600" dirty="0">
                <a:solidFill>
                  <a:srgbClr val="2E3032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CAF</a:t>
            </a:r>
            <a:r>
              <a:rPr lang="zh-TW" altLang="en-US" sz="1600" dirty="0">
                <a:solidFill>
                  <a:srgbClr val="2E3032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補助）</a:t>
            </a:r>
            <a:r>
              <a:rPr lang="en-US" altLang="zh-TW" sz="1600" dirty="0">
                <a:solidFill>
                  <a:srgbClr val="2E3032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=130/</a:t>
            </a:r>
            <a:r>
              <a:rPr lang="zh-TW" altLang="en-US" sz="1600" dirty="0">
                <a:solidFill>
                  <a:srgbClr val="2E3032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月</a:t>
            </a:r>
            <a:endParaRPr lang="en-US" altLang="zh-TW" sz="1600" dirty="0">
              <a:solidFill>
                <a:srgbClr val="2E3032"/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1600" dirty="0">
                <a:solidFill>
                  <a:srgbClr val="2E3032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             </a:t>
            </a:r>
            <a:r>
              <a:rPr lang="en-US" altLang="zh-TW" sz="1600" dirty="0">
                <a:solidFill>
                  <a:srgbClr val="2E3032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250-80</a:t>
            </a:r>
            <a:r>
              <a:rPr lang="zh-TW" altLang="en-US" sz="1600" dirty="0">
                <a:solidFill>
                  <a:srgbClr val="2E3032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（</a:t>
            </a:r>
            <a:r>
              <a:rPr lang="en-US" altLang="zh-TW" sz="1600" dirty="0">
                <a:solidFill>
                  <a:srgbClr val="2E3032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CAF</a:t>
            </a:r>
            <a:r>
              <a:rPr lang="zh-TW" altLang="en-US" sz="1600" dirty="0">
                <a:solidFill>
                  <a:srgbClr val="2E3032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補助）</a:t>
            </a:r>
            <a:r>
              <a:rPr lang="en-US" altLang="zh-TW" sz="1600" dirty="0">
                <a:solidFill>
                  <a:srgbClr val="2E3032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=170/</a:t>
            </a:r>
            <a:r>
              <a:rPr lang="zh-TW" altLang="en-US" sz="1600" dirty="0">
                <a:solidFill>
                  <a:srgbClr val="2E3032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月</a:t>
            </a:r>
            <a:endParaRPr lang="en-US" altLang="zh-TW" sz="1600" dirty="0">
              <a:solidFill>
                <a:srgbClr val="2E3032"/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1600" dirty="0">
                <a:solidFill>
                  <a:srgbClr val="2E3032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交通：電車公車</a:t>
            </a:r>
            <a:r>
              <a:rPr lang="en-US" altLang="zh-TW" sz="1600" dirty="0">
                <a:solidFill>
                  <a:srgbClr val="2E3032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1.4</a:t>
            </a:r>
            <a:r>
              <a:rPr lang="zh-TW" altLang="en-US" sz="1600" dirty="0">
                <a:solidFill>
                  <a:srgbClr val="2E3032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歐</a:t>
            </a:r>
            <a:r>
              <a:rPr lang="en-US" altLang="zh-TW" sz="1600" dirty="0">
                <a:solidFill>
                  <a:srgbClr val="2E3032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/</a:t>
            </a:r>
            <a:r>
              <a:rPr lang="zh-TW" altLang="en-US" sz="1600" dirty="0">
                <a:solidFill>
                  <a:srgbClr val="2E3032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次（一個月大概</a:t>
            </a:r>
            <a:r>
              <a:rPr lang="en-US" altLang="zh-TW" sz="1600" dirty="0">
                <a:solidFill>
                  <a:srgbClr val="2E3032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14</a:t>
            </a:r>
            <a:r>
              <a:rPr lang="zh-TW" altLang="en-US" sz="1600" dirty="0">
                <a:solidFill>
                  <a:srgbClr val="2E3032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歐）</a:t>
            </a:r>
            <a:endParaRPr lang="en-US" altLang="zh-TW" sz="1600" dirty="0">
              <a:solidFill>
                <a:srgbClr val="2E3032"/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1600" dirty="0">
                <a:solidFill>
                  <a:srgbClr val="2E3032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             </a:t>
            </a:r>
            <a:r>
              <a:rPr lang="en-US" altLang="zh-TW" sz="1600" dirty="0">
                <a:solidFill>
                  <a:srgbClr val="2E3032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SNCF</a:t>
            </a:r>
            <a:r>
              <a:rPr lang="zh-TW" altLang="en-US" sz="1600" dirty="0">
                <a:solidFill>
                  <a:srgbClr val="2E3032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青年卡</a:t>
            </a:r>
            <a:endParaRPr lang="en-US" altLang="zh-TW" sz="1600" dirty="0">
              <a:solidFill>
                <a:srgbClr val="2E3032"/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1600" dirty="0">
                <a:solidFill>
                  <a:srgbClr val="2E3032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生活費：</a:t>
            </a:r>
            <a:r>
              <a:rPr lang="en-US" altLang="zh-TW" sz="1600" dirty="0">
                <a:solidFill>
                  <a:srgbClr val="2E3032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500-600</a:t>
            </a:r>
            <a:r>
              <a:rPr lang="zh-TW" altLang="en-US" sz="1600" dirty="0">
                <a:solidFill>
                  <a:srgbClr val="2E3032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歐（取決於你怎麼生活）</a:t>
            </a:r>
            <a:endParaRPr lang="en-US" altLang="zh-TW" sz="1600" dirty="0">
              <a:solidFill>
                <a:srgbClr val="2E3032"/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TW" sz="1600" dirty="0">
              <a:solidFill>
                <a:srgbClr val="2E3032"/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2E3032"/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7869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xmlns="" id="{7F20851C-E1A2-4B99-BB01-D723D7871A93}"/>
              </a:ext>
            </a:extLst>
          </p:cNvPr>
          <p:cNvSpPr/>
          <p:nvPr/>
        </p:nvSpPr>
        <p:spPr>
          <a:xfrm>
            <a:off x="2646654" y="1305674"/>
            <a:ext cx="3850691" cy="23376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xmlns="" id="{A912E62A-17AD-420B-B37E-36FB567297CA}"/>
              </a:ext>
            </a:extLst>
          </p:cNvPr>
          <p:cNvCxnSpPr>
            <a:cxnSpLocks/>
          </p:cNvCxnSpPr>
          <p:nvPr/>
        </p:nvCxnSpPr>
        <p:spPr>
          <a:xfrm>
            <a:off x="4198124" y="2577852"/>
            <a:ext cx="747749" cy="0"/>
          </a:xfrm>
          <a:prstGeom prst="line">
            <a:avLst/>
          </a:prstGeom>
          <a:ln w="28575">
            <a:solidFill>
              <a:srgbClr val="2E30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04C5ECDE-A6BB-47C3-A617-4E896035E277}"/>
              </a:ext>
            </a:extLst>
          </p:cNvPr>
          <p:cNvSpPr/>
          <p:nvPr/>
        </p:nvSpPr>
        <p:spPr>
          <a:xfrm>
            <a:off x="3993956" y="1986975"/>
            <a:ext cx="11560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latin typeface="+mj-ea"/>
                <a:ea typeface="+mj-ea"/>
              </a:rPr>
              <a:t>Q</a:t>
            </a:r>
            <a:r>
              <a:rPr lang="en-US" altLang="zh-TW" sz="3200" dirty="0">
                <a:latin typeface="+mj-ea"/>
                <a:ea typeface="+mj-ea"/>
              </a:rPr>
              <a:t>&amp;A</a:t>
            </a:r>
            <a:endParaRPr lang="zh-CN" altLang="en-US" sz="3200" dirty="0">
              <a:latin typeface="+mj-ea"/>
              <a:ea typeface="+mj-ea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ED2F75F7-4CF6-0D46-A301-CB5B187AD0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57" y="1213397"/>
            <a:ext cx="2569012" cy="2569012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xmlns="" id="{C846260C-20CD-9A41-9031-CE758264C51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2" t="24425" r="5060" b="23566"/>
          <a:stretch/>
        </p:blipFill>
        <p:spPr>
          <a:xfrm>
            <a:off x="6248169" y="1166887"/>
            <a:ext cx="2651969" cy="2591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2462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554E8AD6-4A70-4F81-8F41-F09060797F65}"/>
              </a:ext>
            </a:extLst>
          </p:cNvPr>
          <p:cNvSpPr/>
          <p:nvPr/>
        </p:nvSpPr>
        <p:spPr>
          <a:xfrm>
            <a:off x="2574574" y="1539870"/>
            <a:ext cx="3994851" cy="2063760"/>
          </a:xfrm>
          <a:prstGeom prst="rect">
            <a:avLst/>
          </a:prstGeom>
          <a:solidFill>
            <a:srgbClr val="FCD6C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微软雅黑 Light"/>
              <a:cs typeface="+mn-cs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93529FF4-C6C1-40AE-AC34-592251A9A88B}"/>
              </a:ext>
            </a:extLst>
          </p:cNvPr>
          <p:cNvSpPr txBox="1"/>
          <p:nvPr/>
        </p:nvSpPr>
        <p:spPr>
          <a:xfrm>
            <a:off x="2667472" y="1925643"/>
            <a:ext cx="38090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400" b="0" i="0" u="none" strike="noStrike" kern="1200" cap="none" spc="0" normalizeH="0" baseline="0" noProof="0" dirty="0">
                <a:ln>
                  <a:noFill/>
                </a:ln>
                <a:solidFill>
                  <a:srgbClr val="2E3032"/>
                </a:solidFill>
                <a:effectLst/>
                <a:uLnTx/>
                <a:uFillTx/>
                <a:latin typeface="华文细黑"/>
                <a:ea typeface="微软雅黑 Light"/>
                <a:cs typeface="+mn-cs"/>
              </a:rPr>
              <a:t>T</a:t>
            </a:r>
            <a:r>
              <a:rPr lang="en-US" altLang="zh-CN" sz="5400" dirty="0">
                <a:solidFill>
                  <a:srgbClr val="2E3032"/>
                </a:solidFill>
                <a:latin typeface="华文细黑"/>
                <a:ea typeface="微软雅黑 Light"/>
              </a:rPr>
              <a:t>hank You!</a:t>
            </a:r>
            <a:endParaRPr kumimoji="0" lang="zh-CN" altLang="en-US" sz="5400" b="0" i="0" u="none" strike="noStrike" kern="1200" cap="none" spc="0" normalizeH="0" baseline="0" noProof="0" dirty="0">
              <a:ln>
                <a:noFill/>
              </a:ln>
              <a:solidFill>
                <a:srgbClr val="2E3032"/>
              </a:solidFill>
              <a:effectLst/>
              <a:uLnTx/>
              <a:uFillTx/>
              <a:latin typeface="华文细黑"/>
              <a:ea typeface="微软雅黑 Light"/>
              <a:cs typeface="+mn-cs"/>
            </a:endParaRP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xmlns="" id="{335F1A63-F67D-47B9-B7DF-5E0843141915}"/>
              </a:ext>
            </a:extLst>
          </p:cNvPr>
          <p:cNvCxnSpPr/>
          <p:nvPr/>
        </p:nvCxnSpPr>
        <p:spPr>
          <a:xfrm>
            <a:off x="3871063" y="2902761"/>
            <a:ext cx="1385047" cy="0"/>
          </a:xfrm>
          <a:prstGeom prst="line">
            <a:avLst/>
          </a:prstGeom>
          <a:ln w="28575">
            <a:solidFill>
              <a:srgbClr val="2E30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48737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藕粉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CD6C1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00"/>
      </a:hlink>
      <a:folHlink>
        <a:srgbClr val="954F72"/>
      </a:folHlink>
    </a:clrScheme>
    <a:fontScheme name="华文细黑">
      <a:majorFont>
        <a:latin typeface="华文细黑"/>
        <a:ea typeface="华文细黑"/>
        <a:cs typeface=""/>
      </a:majorFont>
      <a:minorFont>
        <a:latin typeface="Calibri Light"/>
        <a:ea typeface="微软雅黑 Light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263</TotalTime>
  <Words>231</Words>
  <Application>Microsoft Office PowerPoint</Application>
  <PresentationFormat>如螢幕大小 (16:9)</PresentationFormat>
  <Paragraphs>54</Paragraphs>
  <Slides>12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3" baseType="lpstr">
      <vt:lpstr>Office 主题​​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kan</dc:creator>
  <dc:description>http://www.ypppt.com/</dc:description>
  <cp:lastModifiedBy>user</cp:lastModifiedBy>
  <cp:revision>28</cp:revision>
  <dcterms:created xsi:type="dcterms:W3CDTF">2018-05-21T13:45:59Z</dcterms:created>
  <dcterms:modified xsi:type="dcterms:W3CDTF">2020-09-29T00:16:05Z</dcterms:modified>
</cp:coreProperties>
</file>